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367" r:id="rId3"/>
    <p:sldId id="368" r:id="rId4"/>
    <p:sldId id="369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64" r:id="rId25"/>
    <p:sldId id="324" r:id="rId26"/>
    <p:sldId id="394" r:id="rId27"/>
    <p:sldId id="262" r:id="rId28"/>
    <p:sldId id="263" r:id="rId29"/>
    <p:sldId id="275" r:id="rId30"/>
    <p:sldId id="280" r:id="rId31"/>
    <p:sldId id="264" r:id="rId32"/>
    <p:sldId id="274" r:id="rId33"/>
    <p:sldId id="319" r:id="rId34"/>
    <p:sldId id="340" r:id="rId35"/>
    <p:sldId id="276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E4D32-2A33-4A41-B0D7-2273091C7063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D68A2-0E42-418F-A1AC-F5D58F10F1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96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BFF9E4-647C-4977-9D89-98D672C7A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6A1F3-27F5-4C2B-A6E7-118323AEB75F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BAA2B1A5-6E30-4EB8-AA66-CF61AE88620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2471AA7F-8E0C-4D19-8822-8B7270D87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41A3A4-F4F8-4B7C-AF5F-31FCA776E0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EC6F4-7889-491F-B622-51D8815E8F74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42035BE9-088B-4E95-93BE-9B0DB64B20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41375D12-0B32-44F3-8DE3-42EFDDE9E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85895A-717F-420D-A2B8-3780DC84B7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04790-7025-4C58-89D4-0A352A1C88DD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2A58963E-4552-49A2-91C3-E549AB562C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3E34828D-9D57-428A-9C6A-93AEBB029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46BD5B-5220-447C-8D65-2FBA4BE71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6F971-61EF-4047-8541-5B6F18FCDF5A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2650EF8F-3914-46C1-8531-8A1C0C8A39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D9DEDA67-405D-450F-BFC8-561F5514C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E46EA7-E4CA-40B1-84E7-6AAAD1C62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5D711-6ADF-4D3E-8739-A825D287D9E8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56172EC7-B422-47BC-8944-2B5F00A866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56A383EC-9A51-4A3A-8EC1-D07DCE3C9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4E982E-1603-4F29-9B63-D3D85410F8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EDF17-2EF9-4F45-BA54-45E539E43A56}" type="slidenum">
              <a:rPr lang="en-US" altLang="ru-RU"/>
              <a:pPr/>
              <a:t>15</a:t>
            </a:fld>
            <a:endParaRPr lang="en-US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EDAA0F3D-E34C-455A-AA0D-DDD23BE632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32702B98-8212-4ABA-969E-F9F3C3AA5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68B322-B37E-44C2-AD83-838A5C0E6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169D83-D415-4848-96C6-0497D9241ADC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A2E72316-36BA-492F-9AA0-835E283066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DD4E81A3-FCA0-42A4-B40C-C7A3EF8C6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3A691-9D62-4A35-AF4F-B076C277F0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48F62-CFA0-42A1-875A-FC2473356D59}" type="slidenum">
              <a:rPr lang="en-US" altLang="ru-RU"/>
              <a:pPr/>
              <a:t>17</a:t>
            </a:fld>
            <a:endParaRPr lang="en-US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AC5EA30D-EA4D-4F80-9E62-A630305AFB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142452-FA23-4CC5-AF2B-0C05504C2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779651-8890-49F7-96A1-1B50253ACA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ED581-B833-410D-BB09-E742331517AD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B0B010E9-505C-4158-8575-93C199DC1E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95042792-9109-46B5-B6F3-42A2C9347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15D180-AC99-448A-B92D-BDF631A11A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77E8D-F7FE-44B9-9940-028A67CCCA6E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E5226D68-862E-42F1-8C11-10E5576A82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21FC55C6-6B77-422F-A26F-80F06255D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68A80A-CD3A-4599-AA65-22788E907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DD4664-4D5B-4402-A61E-3CF704216907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F989B33A-5BE4-4C19-9C93-F5BF1F03F4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2A8ED9CA-0E57-4C71-81DB-6573577A1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29C2FA-AB82-495A-B4E7-7D8B6D4FC8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BD8B5-C48E-4ED1-80EC-F60EA97798FA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41EF31AF-B60E-403C-B47B-DBC94CF053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1D521D1A-1DCD-43F0-BFF3-558B329B90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4C814C-1F5B-4F96-AB08-289415550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17DB3-2661-48FC-811F-6166C5CDF869}" type="slidenum">
              <a:rPr lang="en-US" altLang="ru-RU"/>
              <a:pPr/>
              <a:t>21</a:t>
            </a:fld>
            <a:endParaRPr lang="en-US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708DC90D-6C37-4C91-A4A3-EC568537FC1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F768663A-427D-441F-A590-796749031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B0CC4E-3466-4FA4-9EEB-21A943FD8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2DB95-9C73-4130-BB79-4F0104B26229}" type="slidenum">
              <a:rPr lang="en-US" altLang="ru-RU"/>
              <a:pPr/>
              <a:t>22</a:t>
            </a:fld>
            <a:endParaRPr lang="en-US" altLang="ru-RU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62631490-F864-469E-ACCF-45094A180D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9212B928-B2ED-4C84-BB98-A60A5A664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34929F-CC2C-4B23-B4B8-1E003374D2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4EDE4-284A-4AC3-92FC-BB030768C35C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B1698CAF-E23A-4799-842E-B3B39A21D3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D4216AA9-51EF-47A9-BE17-9F5F0F1DD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B90EB0-1F22-4AF4-811A-402962E620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1A72F-8062-4EDA-B3D4-24FD93D7FE92}" type="slidenum">
              <a:rPr lang="en-US" altLang="ru-RU"/>
              <a:pPr/>
              <a:t>24</a:t>
            </a:fld>
            <a:endParaRPr lang="en-US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EE187FE1-1A87-47DF-8568-48D91632AE3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77925" y="696913"/>
            <a:ext cx="4638675" cy="3479800"/>
          </a:xfrm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437D0E95-F256-4974-8185-5B982672A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9F2A1A-DE34-477F-B83F-999F94D88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1E5B6-A5A4-4020-9E22-2B3F3D873F1E}" type="slidenum">
              <a:rPr lang="en-US" altLang="ru-RU"/>
              <a:pPr/>
              <a:t>25</a:t>
            </a:fld>
            <a:endParaRPr lang="en-US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16A1C1BD-88BD-4549-9405-858AA91FE4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843D9A29-8A23-465E-A827-C753B9778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C0F284-087E-4163-BDBF-68344C7AD9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09E2E-321E-4F8C-A721-91DBEB100678}" type="slidenum">
              <a:rPr lang="en-US" altLang="ru-RU"/>
              <a:pPr/>
              <a:t>26</a:t>
            </a:fld>
            <a:endParaRPr lang="en-US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A81EA0EF-4B0E-4EA4-9F6D-7735163915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1430A2B7-9669-42FF-9224-F154C57AA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7FAF09-3D8B-4A73-9742-A27A6B7D8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1E12F-9DA0-4183-98D9-50A3ADD4D06B}" type="slidenum">
              <a:rPr lang="en-US" altLang="ru-RU"/>
              <a:pPr/>
              <a:t>27</a:t>
            </a:fld>
            <a:endParaRPr lang="en-US" altLang="ru-RU"/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7CEBF0A6-BECF-44B3-BE14-7ABE07AE91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0823C24D-213C-445E-855E-052B018FB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5E3F6C-BD77-4794-A1E5-72B7E1B17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63589-BA25-414B-B272-A669E9718E64}" type="slidenum">
              <a:rPr lang="en-US" altLang="ru-RU"/>
              <a:pPr/>
              <a:t>28</a:t>
            </a:fld>
            <a:endParaRPr lang="en-US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F429597D-F56A-46F9-896F-D6771E06D1D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6BCF91A9-EDFC-434C-8A7E-1947B12FF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BB9458-812A-43F5-808C-B31B8433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FCAEE-AD34-409C-BBAF-A8A063019656}" type="slidenum">
              <a:rPr lang="en-US" altLang="ru-RU"/>
              <a:pPr/>
              <a:t>29</a:t>
            </a:fld>
            <a:endParaRPr lang="en-US" altLang="ru-RU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7C393D54-984F-481A-B53D-442413DF1C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C82B98C2-646F-4A33-A035-7A69ACA5C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F4989F-5C90-4977-9024-731FC2076A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C8753-E7C8-4BD8-BFF7-E46E1F5F8D17}" type="slidenum">
              <a:rPr lang="en-US" altLang="ru-RU"/>
              <a:pPr/>
              <a:t>30</a:t>
            </a:fld>
            <a:endParaRPr lang="en-US" altLang="ru-RU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2F736191-8F6A-4FC9-A669-910B43D26AE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4A7BF2E1-2AFF-45D3-9979-54698364B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DA57D3-E4E6-45C3-9AE9-FD06CC0767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46C50-AB17-4AA4-9508-6E165A67C6D7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2608B083-447E-4ABC-A6AF-951457223F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C68A85A6-6BB3-4069-965D-047EFA025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69F5A3-DF11-4137-87C4-39C56176A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D1A46-C361-4A0B-8C5C-6BAF73C5B188}" type="slidenum">
              <a:rPr lang="en-US" altLang="ru-RU"/>
              <a:pPr/>
              <a:t>31</a:t>
            </a:fld>
            <a:endParaRPr lang="en-US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8DF67324-BDB1-4D28-899C-2F8EF033CF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6A41A1B7-A1FC-40DF-B226-2012AAC0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1CA65C-C2F2-47FB-ACF0-21015A11C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F59DC-06C5-4313-8F13-69196E92B62C}" type="slidenum">
              <a:rPr lang="en-US" altLang="ru-RU"/>
              <a:pPr/>
              <a:t>32</a:t>
            </a:fld>
            <a:endParaRPr lang="en-US" altLang="ru-RU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FDF4574B-4325-4247-93AA-41046BC105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3C7CE0EB-4581-4F25-9037-DD48EA47E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EB5EDA-F1D5-4843-9A60-9ADC6D6450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6985D-BB95-4FF8-B05F-AE926A197967}" type="slidenum">
              <a:rPr lang="en-US" altLang="ru-RU"/>
              <a:pPr/>
              <a:t>33</a:t>
            </a:fld>
            <a:endParaRPr lang="en-US" altLang="ru-RU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30D09EA5-C8CA-4F5D-8FAE-481CCC66F7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E03F0A17-1E21-4FB4-A90B-6E757A343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F1CE56-0179-4B89-ADD3-34E8C793A1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9771AD-B86F-477E-884B-E1DC966D4F42}" type="slidenum">
              <a:rPr lang="en-US" altLang="ru-RU"/>
              <a:pPr/>
              <a:t>34</a:t>
            </a:fld>
            <a:endParaRPr lang="en-US" altLang="ru-RU"/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8660E3F8-0D47-4423-892B-1A4572FC2D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04A7F951-D1DF-445B-8851-4FFAE236F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9C0893-7436-4F44-B67B-2E2082EEE4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21C03-EFEF-45AD-9320-9DF869FD9610}" type="slidenum">
              <a:rPr lang="en-US" altLang="ru-RU"/>
              <a:pPr/>
              <a:t>35</a:t>
            </a:fld>
            <a:endParaRPr lang="en-US" altLang="ru-RU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1B18A2ED-FF59-4D76-BE8C-5271357201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270B5307-F9CC-4534-B0BF-18691FD7F7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687BC1-DF7D-4EED-AA97-7C5531449C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4AB16-FAD1-4C4E-A20D-AFD766D99B23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9656EEB6-014C-4E4C-8E7A-7C5AD7E135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D417C059-F73F-46DD-97A2-EBAD419B8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744066-8757-4FE1-96BB-0258E4D05E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C1517-9CBE-4C6C-96D7-E6D27AB4E46D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7E6B4EEB-B844-450B-AC2E-9990F6D9FF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E2148907-DF85-443F-80A2-7ABC8DC43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2AFEB8-3A05-43B6-86FC-E0E50A47A0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2A9C0D-B08F-4E50-B8DE-62A09E99D40B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117CEE11-84CD-4D5B-85F1-EE855F8437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4A8A93E6-DEB7-4A9A-94CF-612B93C87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04DFA4-F7E3-49B9-9136-B0BCC0246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3D401-D95F-4B75-A31A-FF657D8D8BE5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9E18CACD-62F4-492E-9238-4334FA73B5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7305AFC9-D5E9-4000-84C6-EC29B30C50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73FE62-032D-4DB0-91EB-81B8DCFA3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9A537-55A0-47D7-A510-B3D24FAF4F4F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AC4BA0E4-9737-44E9-85BE-1E5CBC143B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3B074E78-60B1-4B79-B95D-E8F125517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85640F-278B-4E0A-880C-BF1EEA7EE8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692DB-C348-4B25-ACF2-86903BF0E4DD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DEC9B8BB-C60B-4A5D-B3AC-3599B3A4655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73600" cy="3505200"/>
          </a:xfrm>
          <a:ln/>
        </p:spPr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83BC968E-85A4-456F-A4E6-89DEAE1FD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9560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4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8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7FD00-3C02-4EAB-9233-258DC5D94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AC6498CF-51E8-4152-9173-73853DA5F940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483898-3AAA-45E7-8D5C-2E73E3DDFA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7FFC2A62-8472-4D4C-8F4D-0E6D108B26F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7862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3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10955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2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2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49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32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703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B3ACCE-6D61-4A1D-989C-F2AFE3CA7EE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53786AA-E3FB-4845-A6C7-746762AC89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518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D27F31-29DD-4276-B376-8115A4355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53062-2B62-4DC2-93FA-A9EEA4D44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9216" y="219713"/>
            <a:ext cx="8361229" cy="125675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The lecture 6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A7EDDB-BE58-4338-982F-84609AAE4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9179" y="5537868"/>
            <a:ext cx="6831673" cy="69774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Predicate calculus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8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50BC5957-61F1-4E7B-B2B8-C404603C7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4099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Inference rules</a:t>
            </a:r>
          </a:p>
        </p:txBody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FEA7E5D6-5FA9-4AA5-B7A2-ECE97001C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b="1">
                <a:solidFill>
                  <a:schemeClr val="accent2"/>
                </a:solidFill>
              </a:rPr>
              <a:t>Logical inference</a:t>
            </a:r>
            <a:r>
              <a:rPr lang="en-US" altLang="ru-RU"/>
              <a:t> is used to create new sentences that logically follow from a given set of predicate calculus sentences (KB).</a:t>
            </a:r>
          </a:p>
          <a:p>
            <a:pPr>
              <a:lnSpc>
                <a:spcPct val="90000"/>
              </a:lnSpc>
            </a:pPr>
            <a:r>
              <a:rPr lang="en-US" altLang="ru-RU"/>
              <a:t>An inference rule is </a:t>
            </a:r>
            <a:r>
              <a:rPr lang="en-US" altLang="ru-RU" b="1">
                <a:solidFill>
                  <a:schemeClr val="accent2"/>
                </a:solidFill>
              </a:rPr>
              <a:t>sound</a:t>
            </a:r>
            <a:r>
              <a:rPr lang="en-US" altLang="ru-RU"/>
              <a:t> if every sentence X produced by an inference rule operating on a KB logically follows from the KB. (That is, the inference rule does not create any contradictions)</a:t>
            </a:r>
          </a:p>
          <a:p>
            <a:pPr>
              <a:lnSpc>
                <a:spcPct val="90000"/>
              </a:lnSpc>
            </a:pPr>
            <a:r>
              <a:rPr lang="en-US" altLang="ru-RU"/>
              <a:t>An inference rule is </a:t>
            </a:r>
            <a:r>
              <a:rPr lang="en-US" altLang="ru-RU" b="1">
                <a:solidFill>
                  <a:schemeClr val="accent2"/>
                </a:solidFill>
              </a:rPr>
              <a:t>complete</a:t>
            </a:r>
            <a:r>
              <a:rPr lang="en-US" altLang="ru-RU"/>
              <a:t> if it is able to produce every expression that logically follows from (is entailed by) the KB. (Note the analogy to complete search algorithms.)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7E8C7216-C9E6-4E52-998F-66ABB0FE7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72579"/>
            <a:ext cx="7772400" cy="84449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Sound rules of inference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E9DEA919-6C30-448B-840A-67D950B63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0700" y="1589713"/>
            <a:ext cx="8610600" cy="5105400"/>
          </a:xfrm>
        </p:spPr>
        <p:txBody>
          <a:bodyPr/>
          <a:lstStyle/>
          <a:p>
            <a:r>
              <a:rPr lang="en-US" altLang="ru-RU" dirty="0"/>
              <a:t>Here are some examples of sound rules of inference</a:t>
            </a:r>
          </a:p>
          <a:p>
            <a:pPr lvl="1"/>
            <a:r>
              <a:rPr lang="en-US" altLang="ru-RU" i="1" dirty="0"/>
              <a:t>A rule is sound if its conclusion is true whenever the premise is true</a:t>
            </a:r>
          </a:p>
          <a:p>
            <a:r>
              <a:rPr lang="en-US" altLang="ru-RU" dirty="0"/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altLang="ru-RU" sz="1800" b="1" u="sng" dirty="0"/>
              <a:t>RULE</a:t>
            </a:r>
            <a:r>
              <a:rPr lang="en-US" altLang="ru-RU" sz="1800" u="sng" dirty="0"/>
              <a:t>			</a:t>
            </a:r>
            <a:r>
              <a:rPr lang="en-US" altLang="ru-RU" sz="1800" b="1" u="sng" dirty="0"/>
              <a:t>PREMISE		CONCLUSION</a:t>
            </a:r>
            <a:endParaRPr lang="en-US" altLang="ru-RU" sz="2400" dirty="0"/>
          </a:p>
          <a:p>
            <a:pPr lvl="1">
              <a:buFontTx/>
              <a:buNone/>
            </a:pPr>
            <a:r>
              <a:rPr lang="en-US" altLang="ru-RU" sz="2400" dirty="0"/>
              <a:t>Modus Ponens		A, A </a:t>
            </a:r>
            <a:r>
              <a:rPr lang="en-US" altLang="ru-RU" sz="2400" dirty="0">
                <a:sym typeface="Symbol" panose="05050102010706020507" pitchFamily="18" charset="2"/>
              </a:rPr>
              <a:t></a:t>
            </a:r>
            <a:r>
              <a:rPr lang="en-US" altLang="ru-RU" sz="2400" dirty="0"/>
              <a:t> B		B</a:t>
            </a:r>
          </a:p>
          <a:p>
            <a:pPr lvl="1">
              <a:buFontTx/>
              <a:buNone/>
            </a:pPr>
            <a:r>
              <a:rPr lang="en-US" altLang="ru-RU" sz="2400" dirty="0"/>
              <a:t>And Introduction		A, B			A 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 B</a:t>
            </a:r>
          </a:p>
          <a:p>
            <a:pPr lvl="1">
              <a:buFontTx/>
              <a:buNone/>
            </a:pPr>
            <a:r>
              <a:rPr lang="en-US" altLang="ru-RU" sz="2400" dirty="0"/>
              <a:t>And Elimination		A 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 B			A</a:t>
            </a:r>
          </a:p>
          <a:p>
            <a:pPr lvl="1">
              <a:buFontTx/>
              <a:buNone/>
            </a:pPr>
            <a:r>
              <a:rPr lang="en-US" altLang="ru-RU" sz="2400" dirty="0"/>
              <a:t>Double Negation		</a:t>
            </a:r>
            <a:r>
              <a:rPr lang="en-US" altLang="ru-RU" sz="2400" dirty="0">
                <a:sym typeface="Symbol" panose="05050102010706020507" pitchFamily="18" charset="2"/>
              </a:rPr>
              <a:t></a:t>
            </a:r>
            <a:r>
              <a:rPr lang="en-US" altLang="ru-RU" sz="2400" dirty="0"/>
              <a:t>A			A</a:t>
            </a:r>
          </a:p>
          <a:p>
            <a:pPr lvl="1">
              <a:buFontTx/>
              <a:buNone/>
            </a:pPr>
            <a:r>
              <a:rPr lang="en-US" altLang="ru-RU" sz="2400" dirty="0"/>
              <a:t>Unit Resolution		A 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 B, </a:t>
            </a: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B		A</a:t>
            </a:r>
          </a:p>
          <a:p>
            <a:pPr lvl="1">
              <a:buFontTx/>
              <a:buNone/>
            </a:pPr>
            <a:r>
              <a:rPr lang="en-US" altLang="ru-RU" sz="2400" b="1" dirty="0">
                <a:solidFill>
                  <a:schemeClr val="hlink"/>
                </a:solidFill>
              </a:rPr>
              <a:t>Resolution			A </a:t>
            </a:r>
            <a:r>
              <a:rPr lang="en-US" altLang="ru-RU" sz="2400" b="1" dirty="0">
                <a:solidFill>
                  <a:schemeClr val="hlink"/>
                </a:solidFill>
                <a:sym typeface="Symbol" panose="05050102010706020507" pitchFamily="18" charset="2"/>
              </a:rPr>
              <a:t></a:t>
            </a:r>
            <a:r>
              <a:rPr lang="en-US" altLang="ru-RU" sz="2400" b="1" dirty="0">
                <a:solidFill>
                  <a:schemeClr val="hlink"/>
                </a:solidFill>
              </a:rPr>
              <a:t> B, </a:t>
            </a:r>
            <a:r>
              <a:rPr lang="en-US" altLang="ru-RU" sz="2400" b="1" dirty="0">
                <a:solidFill>
                  <a:schemeClr val="hlink"/>
                </a:solidFill>
                <a:sym typeface="Symbol" panose="05050102010706020507" pitchFamily="18" charset="2"/>
              </a:rPr>
              <a:t></a:t>
            </a:r>
            <a:r>
              <a:rPr lang="en-US" altLang="ru-RU" sz="2400" b="1" dirty="0">
                <a:solidFill>
                  <a:schemeClr val="hlink"/>
                </a:solidFill>
              </a:rPr>
              <a:t>B </a:t>
            </a:r>
            <a:r>
              <a:rPr lang="en-US" altLang="ru-RU" sz="2400" b="1" dirty="0">
                <a:solidFill>
                  <a:schemeClr val="hlink"/>
                </a:solidFill>
                <a:sym typeface="Symbol" panose="05050102010706020507" pitchFamily="18" charset="2"/>
              </a:rPr>
              <a:t></a:t>
            </a:r>
            <a:r>
              <a:rPr lang="en-US" altLang="ru-RU" sz="2400" b="1" dirty="0">
                <a:solidFill>
                  <a:schemeClr val="hlink"/>
                </a:solidFill>
              </a:rPr>
              <a:t> C	A </a:t>
            </a:r>
            <a:r>
              <a:rPr lang="en-US" altLang="ru-RU" sz="2400" b="1" dirty="0">
                <a:solidFill>
                  <a:schemeClr val="hlink"/>
                </a:solidFill>
                <a:sym typeface="Symbol" panose="05050102010706020507" pitchFamily="18" charset="2"/>
              </a:rPr>
              <a:t></a:t>
            </a:r>
            <a:r>
              <a:rPr lang="en-US" altLang="ru-RU" sz="2400" b="1" dirty="0">
                <a:solidFill>
                  <a:schemeClr val="hlink"/>
                </a:solidFill>
              </a:rPr>
              <a:t> 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593DE98A-B712-44F8-9143-D27699B14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10363200" cy="92558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Soundness of modus ponens</a:t>
            </a:r>
          </a:p>
        </p:txBody>
      </p:sp>
      <p:graphicFrame>
        <p:nvGraphicFramePr>
          <p:cNvPr id="301059" name="Group 3">
            <a:extLst>
              <a:ext uri="{FF2B5EF4-FFF2-40B4-BE49-F238E27FC236}">
                <a16:creationId xmlns:a16="http://schemas.microsoft.com/office/drawing/2014/main" id="{CED3A75B-282E-4D8F-8C22-B24EA6F2EC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09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3242993225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90869879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37556635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814100040"/>
                    </a:ext>
                  </a:extLst>
                </a:gridCol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 </a:t>
                      </a:r>
                      <a:r>
                        <a:rPr kumimoji="0" lang="en-US" alt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09414"/>
                  </a:ext>
                </a:extLst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134803"/>
                  </a:ext>
                </a:extLst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</a:t>
                      </a:r>
                      <a:endParaRPr kumimoji="0" lang="en-US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370919"/>
                  </a:ext>
                </a:extLst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</a:t>
                      </a:r>
                      <a:endParaRPr kumimoji="0" lang="en-US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826669"/>
                  </a:ext>
                </a:extLst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3397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68103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0287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368425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8256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2828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7400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19722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4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</a:t>
                      </a:r>
                      <a:endParaRPr kumimoji="0" lang="en-US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90834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B13F7C84-CCE6-4FA3-BE30-040E2106A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9905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Horn sentences</a:t>
            </a:r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F0FD4FC1-67ED-4A18-98E3-1AED233BA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599" y="2109830"/>
            <a:ext cx="10012261" cy="4062369"/>
          </a:xfrm>
        </p:spPr>
        <p:txBody>
          <a:bodyPr>
            <a:normAutofit/>
          </a:bodyPr>
          <a:lstStyle/>
          <a:p>
            <a:r>
              <a:rPr lang="en-US" altLang="ru-RU" sz="2800" dirty="0"/>
              <a:t>A </a:t>
            </a:r>
            <a:r>
              <a:rPr lang="en-US" altLang="ru-RU" sz="2800" b="1" dirty="0">
                <a:solidFill>
                  <a:schemeClr val="accent2"/>
                </a:solidFill>
              </a:rPr>
              <a:t>Horn sentence</a:t>
            </a:r>
            <a:r>
              <a:rPr lang="en-US" altLang="ru-RU" sz="2800" dirty="0"/>
              <a:t> or </a:t>
            </a:r>
            <a:r>
              <a:rPr lang="en-US" altLang="ru-RU" sz="2800" b="1" dirty="0">
                <a:solidFill>
                  <a:schemeClr val="accent2"/>
                </a:solidFill>
              </a:rPr>
              <a:t>Horn clause</a:t>
            </a:r>
            <a:r>
              <a:rPr lang="en-US" altLang="ru-RU" sz="2800" dirty="0"/>
              <a:t> has the form:</a:t>
            </a:r>
          </a:p>
          <a:p>
            <a:pPr lvl="1">
              <a:buFontTx/>
              <a:buNone/>
            </a:pPr>
            <a:r>
              <a:rPr lang="en-US" altLang="ru-RU" sz="2400" dirty="0"/>
              <a:t>P1 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 P2 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 P3 ... 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 </a:t>
            </a:r>
            <a:r>
              <a:rPr lang="en-US" altLang="ru-RU" sz="2400" dirty="0" err="1"/>
              <a:t>Pn</a:t>
            </a:r>
            <a:r>
              <a:rPr lang="en-US" altLang="ru-RU" sz="2400" dirty="0"/>
              <a:t>  </a:t>
            </a:r>
            <a:r>
              <a:rPr lang="en-US" altLang="ru-RU" sz="2400" dirty="0">
                <a:sym typeface="Symbol" panose="05050102010706020507" pitchFamily="18" charset="2"/>
              </a:rPr>
              <a:t></a:t>
            </a:r>
            <a:r>
              <a:rPr lang="en-US" altLang="ru-RU" sz="2400" dirty="0"/>
              <a:t>  Q</a:t>
            </a:r>
          </a:p>
          <a:p>
            <a:pPr>
              <a:buFontTx/>
              <a:buNone/>
            </a:pPr>
            <a:r>
              <a:rPr lang="en-US" altLang="ru-RU" sz="2800" dirty="0"/>
              <a:t>or alternatively</a:t>
            </a:r>
          </a:p>
          <a:p>
            <a:pPr lvl="1">
              <a:buFontTx/>
              <a:buNone/>
            </a:pP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P1 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 </a:t>
            </a: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 P2 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 </a:t>
            </a: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 P3 ... 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 </a:t>
            </a: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 </a:t>
            </a:r>
            <a:r>
              <a:rPr lang="en-US" altLang="ru-RU" sz="2400" dirty="0" err="1"/>
              <a:t>Pn</a:t>
            </a:r>
            <a:r>
              <a:rPr lang="en-US" altLang="ru-RU" sz="2400" dirty="0"/>
              <a:t> 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 Q</a:t>
            </a:r>
          </a:p>
          <a:p>
            <a:pPr>
              <a:buFontTx/>
              <a:buNone/>
            </a:pPr>
            <a:r>
              <a:rPr lang="en-US" altLang="ru-RU" sz="2800" dirty="0"/>
              <a:t>where Ps and Q are non-negated atoms</a:t>
            </a:r>
          </a:p>
          <a:p>
            <a:r>
              <a:rPr lang="en-US" altLang="ru-RU" sz="2800" dirty="0"/>
              <a:t>To get a proof for Horn sentences, apply Modus Ponens repeatedly until nothing can be done</a:t>
            </a:r>
          </a:p>
          <a:p>
            <a:r>
              <a:rPr lang="en-US" altLang="ru-RU" sz="2800" dirty="0"/>
              <a:t>We will use the Horn clause form later</a:t>
            </a:r>
          </a:p>
        </p:txBody>
      </p:sp>
      <p:sp>
        <p:nvSpPr>
          <p:cNvPr id="307204" name="Text Box 4">
            <a:extLst>
              <a:ext uri="{FF2B5EF4-FFF2-40B4-BE49-F238E27FC236}">
                <a16:creationId xmlns:a16="http://schemas.microsoft.com/office/drawing/2014/main" id="{2345BD9A-969B-46D2-AFD1-BDA6422BB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112" y="3059668"/>
            <a:ext cx="2971800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b="1" i="1" dirty="0">
                <a:solidFill>
                  <a:srgbClr val="FF0000"/>
                </a:solidFill>
              </a:rPr>
              <a:t>(P </a:t>
            </a:r>
            <a:r>
              <a:rPr lang="en-US" altLang="ru-RU" b="1" i="1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en-US" altLang="ru-RU" b="1" i="1" dirty="0">
                <a:solidFill>
                  <a:srgbClr val="FF0000"/>
                </a:solidFill>
              </a:rPr>
              <a:t> Q)  = (</a:t>
            </a:r>
            <a:r>
              <a:rPr lang="en-US" altLang="ru-RU" b="1" i="1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altLang="ru-RU" b="1" i="1" dirty="0">
                <a:solidFill>
                  <a:srgbClr val="FF0000"/>
                </a:solidFill>
              </a:rPr>
              <a:t>P </a:t>
            </a:r>
            <a:r>
              <a:rPr lang="en-US" altLang="ru-RU" b="1" i="1" dirty="0">
                <a:solidFill>
                  <a:srgbClr val="FF0000"/>
                </a:solidFill>
                <a:sym typeface="Symbol" panose="05050102010706020507" pitchFamily="18" charset="2"/>
              </a:rPr>
              <a:t></a:t>
            </a:r>
            <a:r>
              <a:rPr lang="en-US" altLang="ru-RU" b="1" i="1" dirty="0">
                <a:solidFill>
                  <a:srgbClr val="FF0000"/>
                </a:solidFill>
              </a:rPr>
              <a:t> Q)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5805F41B-1F31-446B-A72B-BD123BC52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4032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Entailment and derivation</a:t>
            </a:r>
          </a:p>
        </p:txBody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40589DA0-B50E-40AE-8E3F-617A0CD28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 sz="2800" b="1"/>
              <a:t>Entailment: KB |= Q</a:t>
            </a:r>
            <a:endParaRPr lang="en-US" altLang="ru-RU" sz="2800"/>
          </a:p>
          <a:p>
            <a:pPr lvl="1"/>
            <a:r>
              <a:rPr lang="en-US" altLang="ru-RU"/>
              <a:t>Q is entailed by KB (a set of premises or assumptions) if and only if there is no logically possible world in which Q is false while all the premises in KB are true. </a:t>
            </a:r>
          </a:p>
          <a:p>
            <a:pPr lvl="1"/>
            <a:r>
              <a:rPr lang="en-US" altLang="ru-RU"/>
              <a:t>Or, stated positively, Q is entailed by KB if and only if the conclusion is true in every logically possible world in which all the premises in KB  are true. </a:t>
            </a:r>
          </a:p>
          <a:p>
            <a:r>
              <a:rPr lang="en-US" altLang="ru-RU" sz="2800" b="1"/>
              <a:t>Derivation: KB |- Q</a:t>
            </a:r>
          </a:p>
          <a:p>
            <a:pPr lvl="1"/>
            <a:r>
              <a:rPr lang="en-US" altLang="ru-RU"/>
              <a:t>We can derive Q from KB if there is a proof consisting of a sequence of valid inference steps starting from the premises in KB and resulting in Q</a:t>
            </a:r>
            <a:endParaRPr lang="en-US" altLang="ru-RU" sz="2400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979B24D0-CAA7-4A4D-8990-1DC50ECE6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836092" cy="765495"/>
          </a:xfrm>
        </p:spPr>
        <p:txBody>
          <a:bodyPr/>
          <a:lstStyle/>
          <a:p>
            <a:pPr algn="ctr"/>
            <a:r>
              <a:rPr lang="en-US" altLang="ru-RU" sz="3200" dirty="0">
                <a:solidFill>
                  <a:srgbClr val="00B050"/>
                </a:solidFill>
              </a:rPr>
              <a:t>Two important properties for inference</a:t>
            </a:r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D9058AD9-6429-43D2-9840-E1ECD558F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ru-RU" sz="2800" b="1"/>
              <a:t>Soundness: If KB |- Q then KB |= Q</a:t>
            </a:r>
            <a:endParaRPr lang="en-US" altLang="ru-RU" sz="2800"/>
          </a:p>
          <a:p>
            <a:pPr lvl="1"/>
            <a:r>
              <a:rPr lang="en-US" altLang="ru-RU"/>
              <a:t>If Q is derived from a set of sentences KB using a given set of rules of inference, then Q is entailed by KB.</a:t>
            </a:r>
          </a:p>
          <a:p>
            <a:pPr lvl="1"/>
            <a:r>
              <a:rPr lang="en-US" altLang="ru-RU"/>
              <a:t>Hence, inference produces only real entailments, or any sentence that follows deductively from the premises is valid.</a:t>
            </a:r>
            <a:endParaRPr lang="en-US" altLang="ru-RU" sz="2400"/>
          </a:p>
          <a:p>
            <a:pPr>
              <a:buFontTx/>
              <a:buNone/>
            </a:pPr>
            <a:r>
              <a:rPr lang="en-US" altLang="ru-RU" sz="2800" b="1"/>
              <a:t>Completeness: If KB |= Q then KB |- Q</a:t>
            </a:r>
            <a:endParaRPr lang="en-US" altLang="ru-RU" sz="2800"/>
          </a:p>
          <a:p>
            <a:pPr lvl="1"/>
            <a:r>
              <a:rPr lang="en-US" altLang="ru-RU"/>
              <a:t>If Q is entailed by a set of sentences KB, then Q can be derived from KB using the rules of inference. </a:t>
            </a:r>
          </a:p>
          <a:p>
            <a:pPr lvl="1"/>
            <a:r>
              <a:rPr lang="en-US" altLang="ru-RU"/>
              <a:t>Hence, inference produces all entailments, or all valid sentences can be proved from the premises.</a:t>
            </a:r>
            <a:r>
              <a:rPr lang="en-US" altLang="ru-RU" sz="24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F725AEC8-3A05-4A61-8971-AA0EE5DBF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664828"/>
          </a:xfrm>
        </p:spPr>
        <p:txBody>
          <a:bodyPr/>
          <a:lstStyle/>
          <a:p>
            <a:pPr algn="ctr"/>
            <a:r>
              <a:rPr lang="en-US" altLang="ru-RU" sz="3600" dirty="0">
                <a:solidFill>
                  <a:srgbClr val="00B050"/>
                </a:solidFill>
              </a:rPr>
              <a:t>Propositional logic is a weak language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127BC9A7-E332-4DFD-BA18-913E4EBAB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1905000"/>
            <a:ext cx="7772400" cy="4572000"/>
          </a:xfrm>
        </p:spPr>
        <p:txBody>
          <a:bodyPr/>
          <a:lstStyle/>
          <a:p>
            <a:r>
              <a:rPr lang="en-US" altLang="ru-RU"/>
              <a:t>Hard to identify “individuals” (e.g., Mary, 3)</a:t>
            </a:r>
          </a:p>
          <a:p>
            <a:r>
              <a:rPr lang="en-US" altLang="ru-RU"/>
              <a:t>Can’t directly talk about properties of individuals or relations between individuals (e.g., “Bill is tall”)</a:t>
            </a:r>
          </a:p>
          <a:p>
            <a:r>
              <a:rPr lang="en-US" altLang="ru-RU"/>
              <a:t>Generalizations, patterns, regularities can’t easily be represented (e.g., “all triangles have 3 sides”)</a:t>
            </a:r>
          </a:p>
          <a:p>
            <a:r>
              <a:rPr lang="en-US" altLang="ru-RU"/>
              <a:t>First-Order Logic (abbreviated FOL or FOPC) is expressive enough to concisely represent this kind of information</a:t>
            </a:r>
          </a:p>
          <a:p>
            <a:pPr marL="458788" lvl="1" indent="-119063">
              <a:buNone/>
            </a:pPr>
            <a:r>
              <a:rPr lang="en-US" altLang="ru-RU"/>
              <a:t>FOL adds relations, variables, and quantifiers, e.g.,</a:t>
            </a:r>
          </a:p>
          <a:p>
            <a:pPr marL="684213" lvl="2" indent="-111125"/>
            <a:r>
              <a:rPr lang="en-US" altLang="ru-RU" sz="2000" i="1"/>
              <a:t>“Every elephant is gray”:</a:t>
            </a:r>
            <a:r>
              <a:rPr lang="en-US" altLang="ru-RU" sz="2000"/>
              <a:t> </a:t>
            </a:r>
            <a:r>
              <a:rPr lang="en-US" altLang="ru-RU" sz="2000">
                <a:sym typeface="Symbol" panose="05050102010706020507" pitchFamily="18" charset="2"/>
              </a:rPr>
              <a:t></a:t>
            </a:r>
            <a:r>
              <a:rPr lang="en-US" altLang="ru-RU" sz="2000"/>
              <a:t> x (elephant(x) </a:t>
            </a:r>
            <a:r>
              <a:rPr lang="en-US" altLang="ru-RU" sz="2000">
                <a:cs typeface="Times New Roman" panose="02020603050405020304" pitchFamily="18" charset="0"/>
              </a:rPr>
              <a:t>→</a:t>
            </a:r>
            <a:r>
              <a:rPr lang="en-US" altLang="ru-RU" sz="2000"/>
              <a:t> gray(x))</a:t>
            </a:r>
          </a:p>
          <a:p>
            <a:pPr marL="684213" lvl="2" indent="-111125"/>
            <a:r>
              <a:rPr lang="en-US" altLang="ru-RU" sz="2000" i="1"/>
              <a:t>“There is a white alligator”:</a:t>
            </a:r>
            <a:r>
              <a:rPr lang="en-US" altLang="ru-RU" sz="2000"/>
              <a:t> </a:t>
            </a:r>
            <a:r>
              <a:rPr lang="en-US" altLang="ru-RU" sz="2000">
                <a:sym typeface="Symbol" panose="05050102010706020507" pitchFamily="18" charset="2"/>
              </a:rPr>
              <a:t></a:t>
            </a:r>
            <a:r>
              <a:rPr lang="en-US" altLang="ru-RU" sz="2000"/>
              <a:t> x (alligator(X) ^ white(X))</a:t>
            </a:r>
            <a:endParaRPr lang="en-US" alt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E04DAF66-733F-41E2-BD50-B7599C8B7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3327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Example</a:t>
            </a:r>
          </a:p>
        </p:txBody>
      </p:sp>
      <p:sp>
        <p:nvSpPr>
          <p:cNvPr id="315395" name="Rectangle 3">
            <a:extLst>
              <a:ext uri="{FF2B5EF4-FFF2-40B4-BE49-F238E27FC236}">
                <a16:creationId xmlns:a16="http://schemas.microsoft.com/office/drawing/2014/main" id="{FF02741B-569B-423F-BA40-BAE8E4F44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Consider the problem of representing the following information: </a:t>
            </a:r>
          </a:p>
          <a:p>
            <a:pPr lvl="1"/>
            <a:r>
              <a:rPr lang="en-US" altLang="ru-RU" sz="2400"/>
              <a:t>Every person is mortal. </a:t>
            </a:r>
          </a:p>
          <a:p>
            <a:pPr lvl="1"/>
            <a:r>
              <a:rPr lang="en-US" altLang="ru-RU" sz="2400"/>
              <a:t>Confucius is a person. </a:t>
            </a:r>
          </a:p>
          <a:p>
            <a:pPr lvl="1"/>
            <a:r>
              <a:rPr lang="en-US" altLang="ru-RU" sz="2400"/>
              <a:t>Confucius is mortal.</a:t>
            </a:r>
            <a:r>
              <a:rPr lang="en-US" altLang="ru-RU"/>
              <a:t> </a:t>
            </a:r>
          </a:p>
          <a:p>
            <a:r>
              <a:rPr lang="en-US" altLang="ru-RU"/>
              <a:t>How can these sentences be represented so that we can infer the third sentence from the first two?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2793D75D-AB2A-4D10-B3C0-3EBA09E20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599" y="381000"/>
            <a:ext cx="8599415" cy="78507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Example II</a:t>
            </a:r>
          </a:p>
        </p:txBody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B66530D9-6C51-49C6-A8A4-789E36F55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4999" y="1524000"/>
            <a:ext cx="8599415" cy="4851633"/>
          </a:xfrm>
        </p:spPr>
        <p:txBody>
          <a:bodyPr/>
          <a:lstStyle/>
          <a:p>
            <a:r>
              <a:rPr lang="en-US" altLang="ru-RU" dirty="0"/>
              <a:t>In PL we have to create propositional symbols to stand for all or part of each sentence. For example, we might have: </a:t>
            </a:r>
          </a:p>
          <a:p>
            <a:pPr lvl="1">
              <a:buFontTx/>
              <a:buNone/>
            </a:pPr>
            <a:r>
              <a:rPr lang="en-US" altLang="ru-RU" dirty="0"/>
              <a:t>P = “person”; Q = “mortal”; R = “Confucius”</a:t>
            </a:r>
          </a:p>
          <a:p>
            <a:r>
              <a:rPr lang="en-US" altLang="ru-RU" dirty="0"/>
              <a:t>so the above 3 sentences are represented as: </a:t>
            </a:r>
          </a:p>
          <a:p>
            <a:pPr lvl="1">
              <a:buFontTx/>
              <a:buNone/>
            </a:pPr>
            <a:r>
              <a:rPr lang="en-US" altLang="ru-RU" dirty="0"/>
              <a:t>P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Q; R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P;  R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Q </a:t>
            </a:r>
          </a:p>
          <a:p>
            <a:r>
              <a:rPr lang="en-US" altLang="ru-RU" dirty="0"/>
              <a:t>Although the third sentence is entailed by the first two, we needed an explicit symbol, R, to represent an individual, Confucius, who is a member of the classes “person” and “mortal”</a:t>
            </a:r>
          </a:p>
          <a:p>
            <a:r>
              <a:rPr lang="en-US" altLang="ru-RU" dirty="0"/>
              <a:t>To represent other individuals we must introduce separate symbols for each one, with some way to represent the fact that all individuals who are “people” are also “mortal”</a:t>
            </a:r>
          </a:p>
          <a:p>
            <a:endParaRPr lang="en-US" altLang="ru-RU" dirty="0"/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DDAF9BB9-750A-44C5-930F-0441D1965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5156" y="534798"/>
            <a:ext cx="9601200" cy="76549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The “Hunt the Wumpus” agent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646F2DC1-FEA4-4E15-8765-81CACD661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3965" y="1662417"/>
            <a:ext cx="8351939" cy="499844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ru-RU" dirty="0"/>
              <a:t>Some atomic propositions: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/>
              <a:t>S12 = There is a stench in cell (1,2)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/>
              <a:t>B34 = There is a breeze in cell (3,4)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/>
              <a:t>W22 = The Wumpus is in cell (2,2)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/>
              <a:t>V11 = We have visited cell (1,1)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/>
              <a:t>OK11 = Cell (1,1) is safe.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 err="1"/>
              <a:t>etc</a:t>
            </a:r>
            <a:endParaRPr lang="en-US" altLang="ru-RU" sz="1800" dirty="0"/>
          </a:p>
          <a:p>
            <a:pPr>
              <a:lnSpc>
                <a:spcPct val="80000"/>
              </a:lnSpc>
            </a:pPr>
            <a:r>
              <a:rPr lang="en-US" altLang="ru-RU" dirty="0"/>
              <a:t>Some rules: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altLang="ru-RU" sz="1800" dirty="0"/>
              <a:t>(R1)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S11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W11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W12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W21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altLang="ru-RU" sz="1800" dirty="0"/>
              <a:t>(R2)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S21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W11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W21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W22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W31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altLang="ru-RU" sz="1800" dirty="0"/>
              <a:t>(R3)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S12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W11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W12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W22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 W13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altLang="ru-RU" sz="1800" dirty="0"/>
              <a:t>(R4)    S12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W13 </a:t>
            </a:r>
            <a:r>
              <a:rPr lang="en-US" altLang="ru-RU" sz="1800" dirty="0">
                <a:sym typeface="Symbol" panose="05050102010706020507" pitchFamily="18" charset="2"/>
              </a:rPr>
              <a:t></a:t>
            </a:r>
            <a:r>
              <a:rPr lang="en-US" altLang="ru-RU" sz="1800" dirty="0"/>
              <a:t> W12 </a:t>
            </a:r>
            <a:r>
              <a:rPr lang="en-US" altLang="ru-RU" sz="1800" dirty="0">
                <a:sym typeface="Symbol" panose="05050102010706020507" pitchFamily="18" charset="2"/>
              </a:rPr>
              <a:t></a:t>
            </a:r>
            <a:r>
              <a:rPr lang="en-US" altLang="ru-RU" sz="1800" dirty="0"/>
              <a:t> W22 </a:t>
            </a:r>
            <a:r>
              <a:rPr lang="en-US" altLang="ru-RU" sz="1800" dirty="0">
                <a:sym typeface="Symbol" panose="05050102010706020507" pitchFamily="18" charset="2"/>
              </a:rPr>
              <a:t></a:t>
            </a:r>
            <a:r>
              <a:rPr lang="en-US" altLang="ru-RU" sz="1800" dirty="0"/>
              <a:t> W11</a:t>
            </a:r>
          </a:p>
          <a:p>
            <a:pPr lvl="1">
              <a:lnSpc>
                <a:spcPct val="60000"/>
              </a:lnSpc>
              <a:buFontTx/>
              <a:buNone/>
            </a:pPr>
            <a:r>
              <a:rPr lang="en-US" altLang="ru-RU" sz="1800" dirty="0" err="1"/>
              <a:t>etc</a:t>
            </a:r>
            <a:endParaRPr lang="en-US" altLang="ru-RU" sz="1800" dirty="0"/>
          </a:p>
          <a:p>
            <a:pPr>
              <a:lnSpc>
                <a:spcPct val="80000"/>
              </a:lnSpc>
            </a:pPr>
            <a:r>
              <a:rPr lang="en-US" altLang="ru-RU" dirty="0"/>
              <a:t>Note that the lack of variables requires us to give similar rules for each cell</a:t>
            </a:r>
          </a:p>
          <a:p>
            <a:pPr>
              <a:lnSpc>
                <a:spcPct val="80000"/>
              </a:lnSpc>
            </a:pPr>
            <a:endParaRPr lang="en-US" alt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9A38D7C7-02E1-45F9-8851-09412A8E7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1934" y="450909"/>
            <a:ext cx="9601200" cy="94166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Propositional logic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A5FF1845-CCEB-4452-930C-4692CBC6D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799" y="1523999"/>
            <a:ext cx="8058325" cy="5103303"/>
          </a:xfrm>
        </p:spPr>
        <p:txBody>
          <a:bodyPr/>
          <a:lstStyle/>
          <a:p>
            <a:r>
              <a:rPr lang="en-US" altLang="ru-RU" b="1" dirty="0"/>
              <a:t>Logical constants</a:t>
            </a:r>
            <a:r>
              <a:rPr lang="en-US" altLang="ru-RU" dirty="0"/>
              <a:t>: true, false </a:t>
            </a:r>
          </a:p>
          <a:p>
            <a:r>
              <a:rPr lang="en-US" altLang="ru-RU" b="1" dirty="0"/>
              <a:t>Propositional symbols</a:t>
            </a:r>
            <a:r>
              <a:rPr lang="en-US" altLang="ru-RU" dirty="0"/>
              <a:t>: P, Q, S, ...  (</a:t>
            </a:r>
            <a:r>
              <a:rPr lang="en-US" altLang="ru-RU" b="1" dirty="0"/>
              <a:t>atomic sentences</a:t>
            </a:r>
            <a:r>
              <a:rPr lang="en-US" altLang="ru-RU" dirty="0"/>
              <a:t>)</a:t>
            </a:r>
          </a:p>
          <a:p>
            <a:r>
              <a:rPr lang="en-US" altLang="ru-RU" dirty="0"/>
              <a:t>Wrapping </a:t>
            </a:r>
            <a:r>
              <a:rPr lang="en-US" altLang="ru-RU" b="1" dirty="0"/>
              <a:t>parentheses</a:t>
            </a:r>
            <a:r>
              <a:rPr lang="en-US" altLang="ru-RU" dirty="0"/>
              <a:t>: ( … )</a:t>
            </a:r>
          </a:p>
          <a:p>
            <a:r>
              <a:rPr lang="en-US" altLang="ru-RU" dirty="0"/>
              <a:t>Sentences are combined by </a:t>
            </a:r>
            <a:r>
              <a:rPr lang="en-US" altLang="ru-RU" b="1" dirty="0"/>
              <a:t>connectives</a:t>
            </a:r>
            <a:r>
              <a:rPr lang="en-US" altLang="ru-RU" dirty="0"/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3200" b="1" dirty="0"/>
              <a:t> </a:t>
            </a:r>
            <a:r>
              <a:rPr lang="en-US" altLang="ru-RU" sz="3200" b="1" dirty="0">
                <a:latin typeface="Symbol" panose="05050102010706020507" pitchFamily="18" charset="2"/>
                <a:sym typeface="Symbol" panose="05050102010706020507" pitchFamily="18" charset="2"/>
              </a:rPr>
              <a:t></a:t>
            </a:r>
            <a:r>
              <a:rPr lang="en-US" altLang="ru-RU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ru-RU" dirty="0"/>
              <a:t>...and 		[conjunction]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3200" b="1" dirty="0"/>
              <a:t> </a:t>
            </a:r>
            <a:r>
              <a:rPr lang="en-US" altLang="ru-RU" sz="3200" b="1" dirty="0">
                <a:sym typeface="Symbol" panose="05050102010706020507" pitchFamily="18" charset="2"/>
              </a:rPr>
              <a:t></a:t>
            </a:r>
            <a:r>
              <a:rPr lang="en-US" altLang="ru-RU" dirty="0">
                <a:sym typeface="Symbol" panose="05050102010706020507" pitchFamily="18" charset="2"/>
              </a:rPr>
              <a:t> </a:t>
            </a:r>
            <a:r>
              <a:rPr lang="en-US" altLang="ru-RU" dirty="0"/>
              <a:t>...or 		[disjunction]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3200" b="1" dirty="0"/>
              <a:t> </a:t>
            </a:r>
            <a:r>
              <a:rPr lang="en-US" altLang="ru-RU" sz="3200" b="1" dirty="0">
                <a:sym typeface="Symbol" panose="05050102010706020507" pitchFamily="18" charset="2"/>
              </a:rPr>
              <a:t></a:t>
            </a:r>
            <a:r>
              <a:rPr lang="en-US" altLang="ru-RU" dirty="0"/>
              <a:t>...implies 	[implication / conditional]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3200" b="1" dirty="0"/>
              <a:t> </a:t>
            </a:r>
            <a:r>
              <a:rPr lang="en-US" altLang="ru-RU" sz="3200" b="1" dirty="0">
                <a:sym typeface="Symbol" panose="05050102010706020507" pitchFamily="18" charset="2"/>
              </a:rPr>
              <a:t></a:t>
            </a:r>
            <a:r>
              <a:rPr lang="en-US" altLang="ru-RU" dirty="0"/>
              <a:t>..is equivalent 	[biconditional]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dirty="0"/>
              <a:t> </a:t>
            </a:r>
            <a:r>
              <a:rPr lang="en-US" altLang="ru-RU" sz="3200" b="1" dirty="0">
                <a:sym typeface="Symbol" panose="05050102010706020507" pitchFamily="18" charset="2"/>
              </a:rPr>
              <a:t></a:t>
            </a:r>
            <a:r>
              <a:rPr lang="en-US" altLang="ru-RU" dirty="0">
                <a:sym typeface="Symbol" panose="05050102010706020507" pitchFamily="18" charset="2"/>
              </a:rPr>
              <a:t> </a:t>
            </a:r>
            <a:r>
              <a:rPr lang="en-US" altLang="ru-RU" dirty="0"/>
              <a:t>...not 		[negation]</a:t>
            </a:r>
          </a:p>
          <a:p>
            <a:pPr>
              <a:lnSpc>
                <a:spcPct val="80000"/>
              </a:lnSpc>
            </a:pPr>
            <a:r>
              <a:rPr lang="en-US" altLang="ru-RU" b="1" dirty="0"/>
              <a:t>Literal</a:t>
            </a:r>
            <a:r>
              <a:rPr lang="en-US" altLang="ru-RU" dirty="0"/>
              <a:t>: atomic sentence or negated atomic sentence</a:t>
            </a:r>
            <a:endParaRPr lang="en-US" alt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3EE2788B-5A79-498C-84AA-5567B2A66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866163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After the third move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91C674F9-BCFF-4C6D-93CA-313DCAA7F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2133600"/>
            <a:ext cx="3048000" cy="3925888"/>
          </a:xfrm>
        </p:spPr>
        <p:txBody>
          <a:bodyPr/>
          <a:lstStyle/>
          <a:p>
            <a:r>
              <a:rPr lang="en-US" altLang="ru-RU"/>
              <a:t>We can prove that the Wumpus is in (1,3) using the four rules given.</a:t>
            </a:r>
          </a:p>
          <a:p>
            <a:r>
              <a:rPr lang="en-US" altLang="ru-RU"/>
              <a:t>See R&amp;N section 7.5</a:t>
            </a:r>
          </a:p>
          <a:p>
            <a:endParaRPr lang="en-US" altLang="ru-RU"/>
          </a:p>
        </p:txBody>
      </p:sp>
      <p:pic>
        <p:nvPicPr>
          <p:cNvPr id="321540" name="Picture 4">
            <a:extLst>
              <a:ext uri="{FF2B5EF4-FFF2-40B4-BE49-F238E27FC236}">
                <a16:creationId xmlns:a16="http://schemas.microsoft.com/office/drawing/2014/main" id="{536D6CD2-642A-4DB6-AD92-8E426E466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5645150" cy="395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3020BB4F-C2E4-4AB8-BCE0-38E018004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1934" y="450909"/>
            <a:ext cx="9601200" cy="74032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Proving W13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958BC179-996E-4CB2-9F5A-ACF93091B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6200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ru-RU"/>
              <a:t>Apply MP with </a:t>
            </a:r>
            <a:r>
              <a:rPr lang="en-US" altLang="ru-RU">
                <a:sym typeface="Symbol" panose="05050102010706020507" pitchFamily="18" charset="2"/>
              </a:rPr>
              <a:t></a:t>
            </a:r>
            <a:r>
              <a:rPr lang="en-US" altLang="ru-RU"/>
              <a:t>S11  and  R1: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W11 </a:t>
            </a:r>
            <a:r>
              <a:rPr lang="en-US" altLang="ru-RU" sz="1800">
                <a:sym typeface="Symbol" panose="05050102010706020507" pitchFamily="18" charset="2"/>
              </a:rPr>
              <a:t></a:t>
            </a:r>
            <a:r>
              <a:rPr lang="en-US" altLang="ru-RU" sz="1800"/>
              <a:t>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W12 </a:t>
            </a:r>
            <a:r>
              <a:rPr lang="en-US" altLang="ru-RU" sz="1800">
                <a:sym typeface="Symbol" panose="05050102010706020507" pitchFamily="18" charset="2"/>
              </a:rPr>
              <a:t></a:t>
            </a:r>
            <a:r>
              <a:rPr lang="en-US" altLang="ru-RU" sz="1800"/>
              <a:t>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W21 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And-Elimination to this, yielding 3 sentences: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W11,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W12,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W21 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MP to ~S21 and  R2, then apply And-elimination: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W22,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W21, </a:t>
            </a:r>
            <a:r>
              <a:rPr lang="en-US" altLang="ru-RU" sz="1800">
                <a:sym typeface="Symbol" panose="05050102010706020507" pitchFamily="18" charset="2"/>
              </a:rPr>
              <a:t></a:t>
            </a:r>
            <a:r>
              <a:rPr lang="en-US" altLang="ru-RU" sz="1800"/>
              <a:t> W31 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MP to S12 and  R4 to obtain: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/>
              <a:t>W13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W12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W22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W11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Unit resolution on  (W13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W12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W22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W11) and </a:t>
            </a:r>
            <a:r>
              <a:rPr lang="en-US" altLang="ru-RU">
                <a:sym typeface="Symbol" panose="05050102010706020507" pitchFamily="18" charset="2"/>
              </a:rPr>
              <a:t></a:t>
            </a:r>
            <a:r>
              <a:rPr lang="en-US" altLang="ru-RU"/>
              <a:t>W11: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/>
              <a:t>W13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W12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W22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Unit Resolution with (W13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W12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W22) and </a:t>
            </a:r>
            <a:r>
              <a:rPr lang="en-US" altLang="ru-RU">
                <a:sym typeface="Symbol" panose="05050102010706020507" pitchFamily="18" charset="2"/>
              </a:rPr>
              <a:t></a:t>
            </a:r>
            <a:r>
              <a:rPr lang="en-US" altLang="ru-RU"/>
              <a:t>W22: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/>
              <a:t>W13 </a:t>
            </a:r>
            <a:r>
              <a:rPr lang="en-US" altLang="ru-RU" sz="1800">
                <a:sym typeface="Symbol" panose="05050102010706020507" pitchFamily="18" charset="2"/>
              </a:rPr>
              <a:t></a:t>
            </a:r>
            <a:r>
              <a:rPr lang="en-US" altLang="ru-RU" sz="1800"/>
              <a:t> W12</a:t>
            </a:r>
          </a:p>
          <a:p>
            <a:pPr>
              <a:lnSpc>
                <a:spcPct val="80000"/>
              </a:lnSpc>
            </a:pPr>
            <a:r>
              <a:rPr lang="en-US" altLang="ru-RU"/>
              <a:t>Apply UR with (W13 </a:t>
            </a:r>
            <a:r>
              <a:rPr lang="en-US" altLang="ru-RU">
                <a:sym typeface="Symbol" panose="05050102010706020507" pitchFamily="18" charset="2"/>
              </a:rPr>
              <a:t></a:t>
            </a:r>
            <a:r>
              <a:rPr lang="en-US" altLang="ru-RU"/>
              <a:t> W12) and </a:t>
            </a:r>
            <a:r>
              <a:rPr lang="en-US" altLang="ru-RU">
                <a:sym typeface="Symbol" panose="05050102010706020507" pitchFamily="18" charset="2"/>
              </a:rPr>
              <a:t></a:t>
            </a:r>
            <a:r>
              <a:rPr lang="en-US" altLang="ru-RU"/>
              <a:t>W12: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/>
              <a:t>W13</a:t>
            </a:r>
          </a:p>
          <a:p>
            <a:pPr>
              <a:lnSpc>
                <a:spcPct val="80000"/>
              </a:lnSpc>
            </a:pPr>
            <a:r>
              <a:rPr lang="en-US" altLang="ru-RU"/>
              <a:t>QED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1353A56B-4C4C-4C19-A4BF-1E740D3D5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1"/>
            <a:ext cx="9970316" cy="631272"/>
          </a:xfrm>
        </p:spPr>
        <p:txBody>
          <a:bodyPr/>
          <a:lstStyle/>
          <a:p>
            <a:pPr algn="ctr"/>
            <a:r>
              <a:rPr lang="en-US" altLang="ru-RU" sz="2800" dirty="0">
                <a:solidFill>
                  <a:srgbClr val="00B050"/>
                </a:solidFill>
              </a:rPr>
              <a:t>Problems with the propositional Wumpus hunter 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7AB4219A-8C03-46BA-8229-93718BD65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8798" y="1968965"/>
            <a:ext cx="9031447" cy="3844605"/>
          </a:xfrm>
        </p:spPr>
        <p:txBody>
          <a:bodyPr/>
          <a:lstStyle/>
          <a:p>
            <a:r>
              <a:rPr lang="en-US" altLang="ru-RU" dirty="0"/>
              <a:t>Lack of variables prevents stating more general rules</a:t>
            </a:r>
          </a:p>
          <a:p>
            <a:pPr lvl="1"/>
            <a:r>
              <a:rPr lang="en-US" altLang="ru-RU" sz="2400" dirty="0"/>
              <a:t>We need a set of similar rules for each cell</a:t>
            </a:r>
            <a:endParaRPr lang="en-US" altLang="ru-RU" dirty="0"/>
          </a:p>
          <a:p>
            <a:r>
              <a:rPr lang="en-US" altLang="ru-RU" dirty="0"/>
              <a:t>Change of the KB over time is difficult to represent</a:t>
            </a:r>
          </a:p>
          <a:p>
            <a:pPr lvl="1"/>
            <a:r>
              <a:rPr lang="en-US" altLang="ru-RU" sz="2400" dirty="0"/>
              <a:t>Standard technique is to index facts with the time when they’re true</a:t>
            </a:r>
          </a:p>
          <a:p>
            <a:pPr lvl="1"/>
            <a:r>
              <a:rPr lang="en-US" altLang="ru-RU" sz="2400" dirty="0"/>
              <a:t>This means we have a separate KB for every time point</a:t>
            </a:r>
            <a:endParaRPr lang="en-US" alt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D26E6831-51A2-4764-A71B-9BD12BED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8132" y="228600"/>
            <a:ext cx="9160778" cy="84519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Summary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A93D96EA-C5D5-4FF3-B651-4FDE98F74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9300" y="1287011"/>
            <a:ext cx="8634718" cy="5424182"/>
          </a:xfrm>
        </p:spPr>
        <p:txBody>
          <a:bodyPr>
            <a:normAutofit lnSpcReduction="10000"/>
          </a:bodyPr>
          <a:lstStyle/>
          <a:p>
            <a:r>
              <a:rPr lang="en-US" altLang="ru-RU" dirty="0"/>
              <a:t>The process of deriving new sentences from old one is called </a:t>
            </a:r>
            <a:r>
              <a:rPr lang="en-US" altLang="ru-RU" b="1" dirty="0"/>
              <a:t>inference</a:t>
            </a:r>
            <a:r>
              <a:rPr lang="en-US" altLang="ru-RU" dirty="0"/>
              <a:t>.</a:t>
            </a:r>
          </a:p>
          <a:p>
            <a:pPr lvl="1"/>
            <a:r>
              <a:rPr lang="en-US" altLang="ru-RU" sz="1800" b="1" dirty="0"/>
              <a:t>Sound</a:t>
            </a:r>
            <a:r>
              <a:rPr lang="en-US" altLang="ru-RU" sz="1800" dirty="0"/>
              <a:t> inference processes derives true conclusions given true premises</a:t>
            </a:r>
          </a:p>
          <a:p>
            <a:pPr lvl="1"/>
            <a:r>
              <a:rPr lang="en-US" altLang="ru-RU" sz="1800" b="1" dirty="0"/>
              <a:t>Complete</a:t>
            </a:r>
            <a:r>
              <a:rPr lang="en-US" altLang="ru-RU" sz="1800" dirty="0"/>
              <a:t> inference processes derive all true conclusions from a set of premises</a:t>
            </a:r>
          </a:p>
          <a:p>
            <a:r>
              <a:rPr lang="en-US" altLang="ru-RU" dirty="0"/>
              <a:t>A </a:t>
            </a:r>
            <a:r>
              <a:rPr lang="en-US" altLang="ru-RU" b="1" dirty="0"/>
              <a:t>valid sentence</a:t>
            </a:r>
            <a:r>
              <a:rPr lang="en-US" altLang="ru-RU" dirty="0"/>
              <a:t> is true in all worlds under all interpretations</a:t>
            </a:r>
          </a:p>
          <a:p>
            <a:r>
              <a:rPr lang="en-US" altLang="ru-RU" dirty="0"/>
              <a:t>If an implication sentence can be shown to be valid, then</a:t>
            </a:r>
            <a:r>
              <a:rPr lang="en-US" altLang="ru-RU" dirty="0">
                <a:cs typeface="Times New Roman" panose="02020603050405020304" pitchFamily="18" charset="0"/>
              </a:rPr>
              <a:t>—</a:t>
            </a:r>
            <a:r>
              <a:rPr lang="en-US" altLang="ru-RU" dirty="0"/>
              <a:t>given its premise</a:t>
            </a:r>
            <a:r>
              <a:rPr lang="en-US" altLang="ru-RU" dirty="0">
                <a:cs typeface="Times New Roman" panose="02020603050405020304" pitchFamily="18" charset="0"/>
              </a:rPr>
              <a:t>—</a:t>
            </a:r>
            <a:r>
              <a:rPr lang="en-US" altLang="ru-RU" dirty="0"/>
              <a:t>its consequent can be derived</a:t>
            </a:r>
          </a:p>
          <a:p>
            <a:r>
              <a:rPr lang="en-US" altLang="ru-RU" dirty="0"/>
              <a:t>Different logics make different </a:t>
            </a:r>
            <a:r>
              <a:rPr lang="en-US" altLang="ru-RU" b="1" dirty="0"/>
              <a:t>commitments</a:t>
            </a:r>
            <a:r>
              <a:rPr lang="en-US" altLang="ru-RU" dirty="0"/>
              <a:t> about what the world is made of and what kind of beliefs we can have regarding the facts</a:t>
            </a:r>
          </a:p>
          <a:p>
            <a:pPr lvl="1"/>
            <a:r>
              <a:rPr lang="en-US" altLang="ru-RU" sz="1800" dirty="0"/>
              <a:t>Logics are useful for the commitments they do not make because lack of commitment gives the knowledge base engineer more freedom</a:t>
            </a:r>
          </a:p>
          <a:p>
            <a:r>
              <a:rPr lang="en-US" altLang="ru-RU" b="1" dirty="0"/>
              <a:t>Propositional logic</a:t>
            </a:r>
            <a:r>
              <a:rPr lang="en-US" altLang="ru-RU" dirty="0"/>
              <a:t> commits only to the existence of facts that may or may not be the case in the world being represented</a:t>
            </a:r>
          </a:p>
          <a:p>
            <a:pPr lvl="1"/>
            <a:r>
              <a:rPr lang="en-US" altLang="ru-RU" sz="1800" dirty="0"/>
              <a:t>It has a simple syntax and simple semantics. It suffices to illustrate the process of inference</a:t>
            </a:r>
          </a:p>
          <a:p>
            <a:pPr lvl="1"/>
            <a:r>
              <a:rPr lang="en-US" altLang="ru-RU" sz="1800" dirty="0"/>
              <a:t>Propositional logic quickly becomes impractical, even for very small worlds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5861B1FB-D43C-4519-AC08-8CDC56C7D8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752600"/>
            <a:ext cx="7772400" cy="2743200"/>
          </a:xfrm>
        </p:spPr>
        <p:txBody>
          <a:bodyPr anchor="ctr"/>
          <a:lstStyle/>
          <a:p>
            <a:r>
              <a:rPr lang="en-US" alt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First-Order Logic</a:t>
            </a:r>
            <a:endParaRPr lang="en-US" altLang="ru-RU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185E1E96-6441-488D-B140-36A240D18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425742"/>
            <a:ext cx="9601200" cy="74871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Outline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3FEC6EC8-2764-484C-8464-ED90494BA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599" y="1723936"/>
            <a:ext cx="9911593" cy="384635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ru-RU" sz="2800" dirty="0"/>
              <a:t>First-order logic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Properties, relations, functions, quantifiers, …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Terms, sentences, axioms, theories, proofs, …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Extensions to first-order logic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Logical agents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Reflex agents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Representing change: situation calculus, frame problem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Preferences on actions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Goal-based agents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D403F1EE-DF21-45B9-8154-1CCED34FB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0411" y="228600"/>
            <a:ext cx="8704278" cy="92069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First-order logic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C77C859-2F12-4F3D-8990-614803B2E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0016" y="1575033"/>
            <a:ext cx="8704278" cy="4985158"/>
          </a:xfrm>
        </p:spPr>
        <p:txBody>
          <a:bodyPr>
            <a:normAutofit/>
          </a:bodyPr>
          <a:lstStyle/>
          <a:p>
            <a:r>
              <a:rPr lang="en-US" altLang="ru-RU" dirty="0"/>
              <a:t>First-order logic (FOL) models the world in terms of </a:t>
            </a:r>
          </a:p>
          <a:p>
            <a:pPr lvl="1"/>
            <a:r>
              <a:rPr lang="en-US" altLang="ru-RU" b="1" dirty="0">
                <a:solidFill>
                  <a:schemeClr val="accent2"/>
                </a:solidFill>
              </a:rPr>
              <a:t>Objects,</a:t>
            </a:r>
            <a:r>
              <a:rPr lang="en-US" altLang="ru-RU" dirty="0"/>
              <a:t> which are things with individual identities</a:t>
            </a:r>
          </a:p>
          <a:p>
            <a:pPr lvl="1"/>
            <a:r>
              <a:rPr lang="en-US" altLang="ru-RU" b="1" dirty="0">
                <a:solidFill>
                  <a:schemeClr val="accent2"/>
                </a:solidFill>
              </a:rPr>
              <a:t>Properties</a:t>
            </a:r>
            <a:r>
              <a:rPr lang="en-US" altLang="ru-RU" dirty="0"/>
              <a:t> of objects that distinguish them from other objects</a:t>
            </a:r>
          </a:p>
          <a:p>
            <a:pPr lvl="1"/>
            <a:r>
              <a:rPr lang="en-US" altLang="ru-RU" b="1" dirty="0">
                <a:solidFill>
                  <a:schemeClr val="accent2"/>
                </a:solidFill>
              </a:rPr>
              <a:t>Relations</a:t>
            </a:r>
            <a:r>
              <a:rPr lang="en-US" altLang="ru-RU" dirty="0"/>
              <a:t> that hold among sets of objects</a:t>
            </a:r>
          </a:p>
          <a:p>
            <a:pPr lvl="1"/>
            <a:r>
              <a:rPr lang="en-US" altLang="ru-RU" b="1" dirty="0">
                <a:solidFill>
                  <a:schemeClr val="accent2"/>
                </a:solidFill>
              </a:rPr>
              <a:t>Functions,</a:t>
            </a:r>
            <a:r>
              <a:rPr lang="en-US" altLang="ru-RU" dirty="0"/>
              <a:t> which are a subset of relations where there is only one “value” for any given “input”</a:t>
            </a:r>
          </a:p>
          <a:p>
            <a:r>
              <a:rPr lang="en-US" altLang="ru-RU" dirty="0"/>
              <a:t>Examples: </a:t>
            </a:r>
          </a:p>
          <a:p>
            <a:pPr lvl="1"/>
            <a:r>
              <a:rPr lang="en-US" altLang="ru-RU" dirty="0"/>
              <a:t>Objects: Students, lectures, companies, cars ... </a:t>
            </a:r>
          </a:p>
          <a:p>
            <a:pPr lvl="1"/>
            <a:r>
              <a:rPr lang="en-US" altLang="ru-RU" dirty="0"/>
              <a:t>Relations: Brother-of, bigger-than, outside, part-of, has-color, occurs-after, owns, visits, precedes, ... </a:t>
            </a:r>
          </a:p>
          <a:p>
            <a:pPr lvl="1"/>
            <a:r>
              <a:rPr lang="en-US" altLang="ru-RU" dirty="0"/>
              <a:t>Properties: blue, oval, even, large, ... </a:t>
            </a:r>
          </a:p>
          <a:p>
            <a:pPr lvl="1"/>
            <a:r>
              <a:rPr lang="en-US" altLang="ru-RU" dirty="0"/>
              <a:t>Functions: father-of, best-friend, second-half, one-more-than ... </a:t>
            </a:r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32BFC745-98DD-4E29-BA4C-30FE9CB5F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5519" y="228600"/>
            <a:ext cx="9295002" cy="89552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User provides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83590C7-A146-46BD-9DDE-86F95CD1F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4516" y="1600899"/>
            <a:ext cx="8846890" cy="4908958"/>
          </a:xfrm>
        </p:spPr>
        <p:txBody>
          <a:bodyPr>
            <a:normAutofit/>
          </a:bodyPr>
          <a:lstStyle/>
          <a:p>
            <a:r>
              <a:rPr lang="en-US" altLang="ru-RU" b="1" dirty="0"/>
              <a:t>Constant symbols,</a:t>
            </a:r>
            <a:r>
              <a:rPr lang="en-US" altLang="ru-RU" dirty="0"/>
              <a:t> which represent individuals in the world</a:t>
            </a:r>
          </a:p>
          <a:p>
            <a:pPr lvl="1">
              <a:spcBef>
                <a:spcPct val="0"/>
              </a:spcBef>
            </a:pPr>
            <a:r>
              <a:rPr lang="en-US" altLang="ru-RU" sz="2400" dirty="0"/>
              <a:t>Mary</a:t>
            </a:r>
          </a:p>
          <a:p>
            <a:pPr lvl="1">
              <a:spcBef>
                <a:spcPct val="0"/>
              </a:spcBef>
            </a:pPr>
            <a:r>
              <a:rPr lang="en-US" altLang="ru-RU" sz="2400" dirty="0"/>
              <a:t>3</a:t>
            </a:r>
            <a:endParaRPr lang="en-US" altLang="ru-RU" dirty="0"/>
          </a:p>
          <a:p>
            <a:pPr lvl="1">
              <a:spcBef>
                <a:spcPct val="0"/>
              </a:spcBef>
            </a:pPr>
            <a:r>
              <a:rPr lang="en-US" altLang="ru-RU" sz="2400" dirty="0"/>
              <a:t>Green</a:t>
            </a:r>
            <a:endParaRPr lang="en-US" altLang="ru-RU" dirty="0"/>
          </a:p>
          <a:p>
            <a:r>
              <a:rPr lang="en-US" altLang="ru-RU" b="1" dirty="0"/>
              <a:t>Function symbols,</a:t>
            </a:r>
            <a:r>
              <a:rPr lang="en-US" altLang="ru-RU" dirty="0"/>
              <a:t> which map individuals to individuals</a:t>
            </a:r>
          </a:p>
          <a:p>
            <a:pPr lvl="1"/>
            <a:r>
              <a:rPr lang="en-US" altLang="ru-RU" sz="2400" dirty="0"/>
              <a:t>father-of(Mary) = John</a:t>
            </a:r>
          </a:p>
          <a:p>
            <a:pPr lvl="1"/>
            <a:r>
              <a:rPr lang="en-US" altLang="ru-RU" sz="2400" dirty="0"/>
              <a:t>color-of(Sky) = Blue</a:t>
            </a:r>
            <a:r>
              <a:rPr lang="en-US" altLang="ru-RU" dirty="0"/>
              <a:t> </a:t>
            </a:r>
          </a:p>
          <a:p>
            <a:r>
              <a:rPr lang="en-US" altLang="ru-RU" b="1" dirty="0"/>
              <a:t>Predicate symbols,</a:t>
            </a:r>
            <a:r>
              <a:rPr lang="en-US" altLang="ru-RU" dirty="0"/>
              <a:t> which map individuals to truth values</a:t>
            </a:r>
          </a:p>
          <a:p>
            <a:pPr lvl="1"/>
            <a:r>
              <a:rPr lang="en-US" altLang="ru-RU" sz="2400" dirty="0"/>
              <a:t>greater(5,3)</a:t>
            </a:r>
          </a:p>
          <a:p>
            <a:pPr lvl="1"/>
            <a:r>
              <a:rPr lang="en-US" altLang="ru-RU" sz="2400" dirty="0"/>
              <a:t>green(Grass) </a:t>
            </a:r>
          </a:p>
          <a:p>
            <a:pPr lvl="1"/>
            <a:r>
              <a:rPr lang="en-US" altLang="ru-RU" sz="2400" dirty="0"/>
              <a:t>color(Grass, Green)</a:t>
            </a:r>
            <a:r>
              <a:rPr lang="en-US" altLang="ru-RU" dirty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5EF91672-8C0A-4608-A905-617EDED75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12021" y="381000"/>
            <a:ext cx="8556771" cy="81023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FOL Provides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1AD7680D-904C-4C61-88DC-98AB6609F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8405" y="1626066"/>
            <a:ext cx="8779778" cy="4850934"/>
          </a:xfrm>
        </p:spPr>
        <p:txBody>
          <a:bodyPr/>
          <a:lstStyle/>
          <a:p>
            <a:r>
              <a:rPr lang="en-US" altLang="ru-RU" b="1" dirty="0">
                <a:solidFill>
                  <a:schemeClr val="accent2"/>
                </a:solidFill>
              </a:rPr>
              <a:t>Variable symbols</a:t>
            </a:r>
            <a:endParaRPr lang="en-US" altLang="ru-RU" dirty="0">
              <a:solidFill>
                <a:schemeClr val="accent2"/>
              </a:solidFill>
            </a:endParaRPr>
          </a:p>
          <a:p>
            <a:pPr lvl="1"/>
            <a:r>
              <a:rPr lang="en-US" altLang="ru-RU" sz="2400" dirty="0"/>
              <a:t>E.g., x, y</a:t>
            </a:r>
            <a:r>
              <a:rPr lang="en-US" altLang="ru-RU" dirty="0"/>
              <a:t>, foo</a:t>
            </a:r>
          </a:p>
          <a:p>
            <a:r>
              <a:rPr lang="en-US" altLang="ru-RU" b="1" dirty="0">
                <a:solidFill>
                  <a:schemeClr val="accent2"/>
                </a:solidFill>
              </a:rPr>
              <a:t>Connectives</a:t>
            </a:r>
            <a:endParaRPr lang="en-US" altLang="ru-RU" dirty="0">
              <a:solidFill>
                <a:schemeClr val="accent2"/>
              </a:solidFill>
            </a:endParaRPr>
          </a:p>
          <a:p>
            <a:pPr lvl="1"/>
            <a:r>
              <a:rPr lang="en-US" altLang="ru-RU" sz="2400" dirty="0"/>
              <a:t>Same as in PL: not (</a:t>
            </a:r>
            <a:r>
              <a:rPr lang="en-US" altLang="ru-RU" sz="2400" dirty="0">
                <a:sym typeface="Symbol" panose="05050102010706020507" pitchFamily="18" charset="2"/>
              </a:rPr>
              <a:t></a:t>
            </a:r>
            <a:r>
              <a:rPr lang="en-US" altLang="ru-RU" sz="2400" dirty="0"/>
              <a:t>), and (</a:t>
            </a:r>
            <a:r>
              <a:rPr lang="en-US" altLang="ru-RU" sz="2400" dirty="0">
                <a:sym typeface="Symbol" panose="05050102010706020507" pitchFamily="18" charset="2"/>
              </a:rPr>
              <a:t></a:t>
            </a:r>
            <a:r>
              <a:rPr lang="en-US" altLang="ru-RU" sz="2400" dirty="0"/>
              <a:t>), or (</a:t>
            </a:r>
            <a:r>
              <a:rPr lang="en-US" altLang="ru-RU" sz="2400" dirty="0">
                <a:sym typeface="Symbol" panose="05050102010706020507" pitchFamily="18" charset="2"/>
              </a:rPr>
              <a:t></a:t>
            </a:r>
            <a:r>
              <a:rPr lang="en-US" altLang="ru-RU" sz="2400" dirty="0"/>
              <a:t>), implies (</a:t>
            </a:r>
            <a:r>
              <a:rPr lang="en-US" altLang="ru-RU" sz="2400" dirty="0">
                <a:sym typeface="Symbol" panose="05050102010706020507" pitchFamily="18" charset="2"/>
              </a:rPr>
              <a:t></a:t>
            </a:r>
            <a:r>
              <a:rPr lang="en-US" altLang="ru-RU" sz="2400" dirty="0"/>
              <a:t>), if and only if (biconditional </a:t>
            </a:r>
            <a:r>
              <a:rPr lang="en-US" altLang="ru-RU" sz="2400" dirty="0">
                <a:sym typeface="Symbol" panose="05050102010706020507" pitchFamily="18" charset="2"/>
              </a:rPr>
              <a:t>)</a:t>
            </a:r>
            <a:endParaRPr lang="en-US" altLang="ru-RU" dirty="0">
              <a:sym typeface="Symbol" panose="05050102010706020507" pitchFamily="18" charset="2"/>
            </a:endParaRPr>
          </a:p>
          <a:p>
            <a:r>
              <a:rPr lang="en-US" altLang="ru-RU" b="1" dirty="0">
                <a:solidFill>
                  <a:schemeClr val="accent2"/>
                </a:solidFill>
              </a:rPr>
              <a:t>Quantifiers</a:t>
            </a:r>
            <a:endParaRPr lang="en-US" altLang="ru-RU" dirty="0">
              <a:solidFill>
                <a:schemeClr val="accent2"/>
              </a:solidFill>
            </a:endParaRPr>
          </a:p>
          <a:p>
            <a:pPr lvl="1"/>
            <a:r>
              <a:rPr lang="en-US" altLang="ru-RU" sz="2400" dirty="0"/>
              <a:t>Universal </a:t>
            </a:r>
            <a:r>
              <a:rPr lang="en-US" altLang="ru-RU" sz="2400" b="1" dirty="0">
                <a:sym typeface="Symbol" panose="05050102010706020507" pitchFamily="18" charset="2"/>
              </a:rPr>
              <a:t>x</a:t>
            </a:r>
            <a:r>
              <a:rPr lang="en-US" altLang="ru-RU" sz="2400" dirty="0">
                <a:sym typeface="Symbol" panose="05050102010706020507" pitchFamily="18" charset="2"/>
              </a:rPr>
              <a:t> or  </a:t>
            </a:r>
            <a:r>
              <a:rPr lang="en-US" altLang="ru-RU" sz="2400" b="1" dirty="0"/>
              <a:t>(Ax)</a:t>
            </a:r>
            <a:endParaRPr lang="en-US" altLang="ru-RU" sz="2400" dirty="0"/>
          </a:p>
          <a:p>
            <a:pPr lvl="1"/>
            <a:r>
              <a:rPr lang="en-US" altLang="ru-RU" sz="2400" dirty="0"/>
              <a:t>Existential </a:t>
            </a:r>
            <a:r>
              <a:rPr lang="en-US" altLang="ru-RU" sz="2400" b="1" dirty="0">
                <a:sym typeface="Symbol" panose="05050102010706020507" pitchFamily="18" charset="2"/>
              </a:rPr>
              <a:t></a:t>
            </a:r>
            <a:r>
              <a:rPr lang="en-US" altLang="ru-RU" sz="2400" b="1" dirty="0"/>
              <a:t>x</a:t>
            </a:r>
            <a:r>
              <a:rPr lang="en-US" altLang="ru-RU" sz="2400" dirty="0"/>
              <a:t> or </a:t>
            </a:r>
            <a:r>
              <a:rPr lang="en-US" altLang="ru-RU" sz="2400" b="1" dirty="0"/>
              <a:t>(Ex)</a:t>
            </a:r>
            <a:r>
              <a:rPr lang="en-US" altLang="ru-RU" dirty="0"/>
              <a:t> </a:t>
            </a:r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E76E97C1-5A93-4428-89E0-FBA0558F6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1354" y="369116"/>
            <a:ext cx="9051721" cy="696286"/>
          </a:xfrm>
        </p:spPr>
        <p:txBody>
          <a:bodyPr/>
          <a:lstStyle/>
          <a:p>
            <a:pPr algn="ctr"/>
            <a:r>
              <a:rPr lang="en-US" altLang="ru-RU" sz="3200" dirty="0">
                <a:solidFill>
                  <a:srgbClr val="00B050"/>
                </a:solidFill>
              </a:rPr>
              <a:t>Sentences are built from terms and atoms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966246D7-E746-40C8-9CA8-BFDA8ABC3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7463" y="1389076"/>
            <a:ext cx="8984609" cy="54689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term</a:t>
            </a:r>
            <a:r>
              <a:rPr lang="en-US" altLang="ru-RU" dirty="0"/>
              <a:t> (denoting a real-world individual) is a constant symbol, a variable symbol, or an n-place function of n terms.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ru-RU" dirty="0"/>
              <a:t>x and f(x</a:t>
            </a:r>
            <a:r>
              <a:rPr lang="en-US" altLang="ru-RU" baseline="-25000" dirty="0"/>
              <a:t>1</a:t>
            </a:r>
            <a:r>
              <a:rPr lang="en-US" altLang="ru-RU" dirty="0"/>
              <a:t>, ..., </a:t>
            </a:r>
            <a:r>
              <a:rPr lang="en-US" altLang="ru-RU" dirty="0" err="1"/>
              <a:t>x</a:t>
            </a:r>
            <a:r>
              <a:rPr lang="en-US" altLang="ru-RU" baseline="-25000" dirty="0" err="1"/>
              <a:t>n</a:t>
            </a:r>
            <a:r>
              <a:rPr lang="en-US" altLang="ru-RU" dirty="0"/>
              <a:t>) are terms, where each x</a:t>
            </a:r>
            <a:r>
              <a:rPr lang="en-US" altLang="ru-RU" baseline="-25000" dirty="0"/>
              <a:t>i</a:t>
            </a:r>
            <a:r>
              <a:rPr lang="en-US" altLang="ru-RU" dirty="0"/>
              <a:t> is a term.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ru-RU" dirty="0"/>
              <a:t>A term with no variables is a </a:t>
            </a:r>
            <a:r>
              <a:rPr lang="en-US" altLang="ru-RU" b="1" dirty="0">
                <a:solidFill>
                  <a:schemeClr val="accent2"/>
                </a:solidFill>
              </a:rPr>
              <a:t>ground term</a:t>
            </a:r>
            <a:r>
              <a:rPr lang="en-US" altLang="ru-RU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An </a:t>
            </a:r>
            <a:r>
              <a:rPr lang="en-US" altLang="ru-RU" b="1" dirty="0">
                <a:solidFill>
                  <a:schemeClr val="accent2"/>
                </a:solidFill>
              </a:rPr>
              <a:t>atomic sentence</a:t>
            </a:r>
            <a:r>
              <a:rPr lang="en-US" altLang="ru-RU" b="1" dirty="0"/>
              <a:t> </a:t>
            </a:r>
            <a:r>
              <a:rPr lang="en-US" altLang="ru-RU" dirty="0"/>
              <a:t>(which has value true or false) is an n-place predicate of n terms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complex sentence</a:t>
            </a:r>
            <a:r>
              <a:rPr lang="en-US" altLang="ru-RU" dirty="0"/>
              <a:t> is formed from atomic sentences connected by the logical connectives: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ru-RU" dirty="0">
                <a:sym typeface="Symbol" panose="05050102010706020507" pitchFamily="18" charset="2"/>
              </a:rPr>
              <a:t></a:t>
            </a:r>
            <a:r>
              <a:rPr lang="en-US" altLang="ru-RU" dirty="0"/>
              <a:t>P, P</a:t>
            </a:r>
            <a:r>
              <a:rPr lang="en-US" altLang="ru-RU" dirty="0">
                <a:sym typeface="Symbol" panose="05050102010706020507" pitchFamily="18" charset="2"/>
              </a:rPr>
              <a:t></a:t>
            </a:r>
            <a:r>
              <a:rPr lang="en-US" altLang="ru-RU" dirty="0"/>
              <a:t>Q, P</a:t>
            </a:r>
            <a:r>
              <a:rPr lang="en-US" altLang="ru-RU" dirty="0">
                <a:sym typeface="Symbol" panose="05050102010706020507" pitchFamily="18" charset="2"/>
              </a:rPr>
              <a:t></a:t>
            </a:r>
            <a:r>
              <a:rPr lang="en-US" altLang="ru-RU" dirty="0"/>
              <a:t>Q, P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Q, P</a:t>
            </a:r>
            <a:r>
              <a:rPr lang="en-US" altLang="ru-RU" dirty="0">
                <a:sym typeface="Symbol" panose="05050102010706020507" pitchFamily="18" charset="2"/>
              </a:rPr>
              <a:t></a:t>
            </a:r>
            <a:r>
              <a:rPr lang="en-US" altLang="ru-RU" dirty="0"/>
              <a:t>Q where P and Q are sentences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quantified sentence</a:t>
            </a:r>
            <a:r>
              <a:rPr lang="en-US" altLang="ru-RU" dirty="0"/>
              <a:t> adds quantifiers </a:t>
            </a:r>
            <a:r>
              <a:rPr lang="en-US" altLang="ru-RU" dirty="0">
                <a:sym typeface="Symbol" panose="05050102010706020507" pitchFamily="18" charset="2"/>
              </a:rPr>
              <a:t> and </a:t>
            </a:r>
            <a:r>
              <a:rPr lang="en-US" altLang="ru-RU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well-formed formula</a:t>
            </a:r>
            <a:r>
              <a:rPr lang="en-US" altLang="ru-RU" dirty="0">
                <a:solidFill>
                  <a:schemeClr val="accent2"/>
                </a:solidFill>
              </a:rPr>
              <a:t> (</a:t>
            </a:r>
            <a:r>
              <a:rPr lang="en-US" altLang="ru-RU" b="1" dirty="0" err="1">
                <a:solidFill>
                  <a:schemeClr val="accent2"/>
                </a:solidFill>
              </a:rPr>
              <a:t>wff</a:t>
            </a:r>
            <a:r>
              <a:rPr lang="en-US" altLang="ru-RU" dirty="0">
                <a:solidFill>
                  <a:schemeClr val="accent2"/>
                </a:solidFill>
              </a:rPr>
              <a:t>)</a:t>
            </a:r>
            <a:r>
              <a:rPr lang="en-US" altLang="ru-RU" dirty="0"/>
              <a:t> is a sentence containing no “free” variables. That is, all variables are “bound” by universal or existential quantifiers.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ru-RU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</a:t>
            </a:r>
            <a:r>
              <a:rPr lang="en-US" altLang="ru-RU" dirty="0"/>
              <a:t>x)P(</a:t>
            </a:r>
            <a:r>
              <a:rPr lang="en-US" altLang="ru-RU" dirty="0" err="1"/>
              <a:t>x,y</a:t>
            </a:r>
            <a:r>
              <a:rPr lang="en-US" altLang="ru-RU" dirty="0"/>
              <a:t>) has x bound as a universally quantified variable, but y is free.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BCE2F01D-C4C3-47BF-B2DC-FE96A4220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8467" y="401594"/>
            <a:ext cx="8640660" cy="96678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Examples of PL sentences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1973DFDA-7F61-4372-B7EE-BB0486061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8466" y="1711354"/>
            <a:ext cx="8531604" cy="4921220"/>
          </a:xfrm>
        </p:spPr>
        <p:txBody>
          <a:bodyPr>
            <a:normAutofit/>
          </a:bodyPr>
          <a:lstStyle/>
          <a:p>
            <a:r>
              <a:rPr lang="en-US" altLang="ru-RU" dirty="0"/>
              <a:t>P means </a:t>
            </a:r>
            <a:r>
              <a:rPr lang="en-US" altLang="ru-RU" sz="2800" dirty="0"/>
              <a:t>“It is hot.”</a:t>
            </a:r>
          </a:p>
          <a:p>
            <a:r>
              <a:rPr lang="en-US" altLang="ru-RU" dirty="0"/>
              <a:t>Q means </a:t>
            </a:r>
            <a:r>
              <a:rPr lang="en-US" altLang="ru-RU" sz="2800" dirty="0"/>
              <a:t>“It is humid.”</a:t>
            </a:r>
          </a:p>
          <a:p>
            <a:r>
              <a:rPr lang="en-US" altLang="ru-RU" dirty="0"/>
              <a:t>R means </a:t>
            </a:r>
            <a:r>
              <a:rPr lang="en-US" altLang="ru-RU" sz="2800" dirty="0"/>
              <a:t>“It is raining.”</a:t>
            </a:r>
          </a:p>
          <a:p>
            <a:r>
              <a:rPr lang="en-US" altLang="ru-RU" dirty="0"/>
              <a:t>(P </a:t>
            </a:r>
            <a:r>
              <a:rPr lang="en-US" altLang="ru-RU" dirty="0">
                <a:sym typeface="Symbol" panose="05050102010706020507" pitchFamily="18" charset="2"/>
              </a:rPr>
              <a:t></a:t>
            </a:r>
            <a:r>
              <a:rPr lang="en-US" altLang="ru-RU" dirty="0"/>
              <a:t> Q)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R </a:t>
            </a:r>
          </a:p>
          <a:p>
            <a:pPr lvl="1">
              <a:buFontTx/>
              <a:buNone/>
            </a:pPr>
            <a:r>
              <a:rPr lang="en-US" altLang="ru-RU" sz="2400" dirty="0"/>
              <a:t>“If it is hot and humid, then it is raining”</a:t>
            </a:r>
            <a:endParaRPr lang="en-US" altLang="ru-RU" dirty="0"/>
          </a:p>
          <a:p>
            <a:r>
              <a:rPr lang="en-US" altLang="ru-RU" dirty="0"/>
              <a:t>Q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P </a:t>
            </a:r>
          </a:p>
          <a:p>
            <a:pPr lvl="1">
              <a:buFontTx/>
              <a:buNone/>
            </a:pPr>
            <a:r>
              <a:rPr lang="en-US" altLang="ru-RU" sz="2400" dirty="0"/>
              <a:t>“If it is humid, then it is hot”</a:t>
            </a:r>
            <a:endParaRPr lang="en-US" altLang="ru-RU" dirty="0"/>
          </a:p>
          <a:p>
            <a:r>
              <a:rPr lang="en-US" altLang="ru-RU" dirty="0"/>
              <a:t>A better way:</a:t>
            </a:r>
          </a:p>
          <a:p>
            <a:pPr lvl="1">
              <a:buFontTx/>
              <a:buNone/>
            </a:pPr>
            <a:r>
              <a:rPr lang="en-US" altLang="ru-RU" dirty="0"/>
              <a:t>Hot = “It is hot”</a:t>
            </a:r>
          </a:p>
          <a:p>
            <a:pPr lvl="1">
              <a:buFontTx/>
              <a:buNone/>
            </a:pPr>
            <a:r>
              <a:rPr lang="en-US" altLang="ru-RU" dirty="0"/>
              <a:t>Humid = “It is humid”</a:t>
            </a:r>
          </a:p>
          <a:p>
            <a:pPr lvl="1">
              <a:buFontTx/>
              <a:buNone/>
            </a:pPr>
            <a:r>
              <a:rPr lang="en-US" altLang="ru-RU" dirty="0"/>
              <a:t>Raining = “It is raining”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DC52A56D-2CE1-405A-ADDF-F3186A54F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0322" y="417353"/>
            <a:ext cx="9601200" cy="71516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Quantifiers</a:t>
            </a:r>
            <a:endParaRPr lang="en-US" altLang="ru-RU" b="0" dirty="0">
              <a:solidFill>
                <a:srgbClr val="00B050"/>
              </a:solidFill>
            </a:endParaRP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5FD7709C-6313-4D99-B026-0F2F8498E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b="1">
                <a:solidFill>
                  <a:schemeClr val="accent2"/>
                </a:solidFill>
              </a:rPr>
              <a:t>Universal</a:t>
            </a:r>
            <a:r>
              <a:rPr lang="en-US" altLang="ru-RU" b="1"/>
              <a:t> quantification</a:t>
            </a:r>
            <a:r>
              <a:rPr lang="en-US" altLang="ru-RU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(</a:t>
            </a:r>
            <a:r>
              <a:rPr lang="en-US" altLang="ru-RU" sz="2400" b="1">
                <a:sym typeface="Symbol" panose="05050102010706020507" pitchFamily="18" charset="2"/>
              </a:rPr>
              <a:t></a:t>
            </a:r>
            <a:r>
              <a:rPr lang="en-US" altLang="ru-RU" sz="2400"/>
              <a:t>x)P(x) means that P holds for </a:t>
            </a:r>
            <a:r>
              <a:rPr lang="en-US" altLang="ru-RU" sz="2400" b="1"/>
              <a:t>all</a:t>
            </a:r>
            <a:r>
              <a:rPr lang="en-US" altLang="ru-RU" sz="2400"/>
              <a:t> values of x in the domain associated with that variable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E.g., (</a:t>
            </a:r>
            <a:r>
              <a:rPr lang="en-US" altLang="ru-RU" sz="2400" b="1">
                <a:sym typeface="Symbol" panose="05050102010706020507" pitchFamily="18" charset="2"/>
              </a:rPr>
              <a:t></a:t>
            </a:r>
            <a:r>
              <a:rPr lang="en-US" altLang="ru-RU" sz="2400"/>
              <a:t>x) dolphin(x) </a:t>
            </a:r>
            <a:r>
              <a:rPr lang="en-US" altLang="ru-RU" sz="2400">
                <a:sym typeface="Symbol" panose="05050102010706020507" pitchFamily="18" charset="2"/>
              </a:rPr>
              <a:t></a:t>
            </a:r>
            <a:r>
              <a:rPr lang="en-US" altLang="ru-RU" sz="2400"/>
              <a:t> mammal(x)</a:t>
            </a:r>
            <a:r>
              <a:rPr lang="en-US" altLang="ru-RU"/>
              <a:t> </a:t>
            </a:r>
          </a:p>
          <a:p>
            <a:pPr>
              <a:lnSpc>
                <a:spcPct val="90000"/>
              </a:lnSpc>
            </a:pPr>
            <a:r>
              <a:rPr lang="en-US" altLang="ru-RU" b="1">
                <a:solidFill>
                  <a:schemeClr val="accent2"/>
                </a:solidFill>
              </a:rPr>
              <a:t>Existential</a:t>
            </a:r>
            <a:r>
              <a:rPr lang="en-US" altLang="ru-RU"/>
              <a:t> </a:t>
            </a:r>
            <a:r>
              <a:rPr lang="en-US" altLang="ru-RU" b="1"/>
              <a:t>quantification</a:t>
            </a:r>
            <a:r>
              <a:rPr lang="en-US" altLang="ru-RU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(</a:t>
            </a:r>
            <a:r>
              <a:rPr lang="en-US" altLang="ru-RU" sz="2400" b="1">
                <a:sym typeface="Symbol" panose="05050102010706020507" pitchFamily="18" charset="2"/>
              </a:rPr>
              <a:t></a:t>
            </a:r>
            <a:r>
              <a:rPr lang="en-US" altLang="ru-RU" sz="2400"/>
              <a:t> x)P(x) means that P holds for </a:t>
            </a:r>
            <a:r>
              <a:rPr lang="en-US" altLang="ru-RU" sz="2400" b="1"/>
              <a:t>some</a:t>
            </a:r>
            <a:r>
              <a:rPr lang="en-US" altLang="ru-RU" sz="2400"/>
              <a:t> value of x in the domain associated with that variable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E.g., (</a:t>
            </a:r>
            <a:r>
              <a:rPr lang="en-US" altLang="ru-RU" sz="2400" b="1">
                <a:sym typeface="Symbol" panose="05050102010706020507" pitchFamily="18" charset="2"/>
              </a:rPr>
              <a:t></a:t>
            </a:r>
            <a:r>
              <a:rPr lang="en-US" altLang="ru-RU" sz="2400"/>
              <a:t> x) mammal(x) </a:t>
            </a:r>
            <a:r>
              <a:rPr lang="en-US" altLang="ru-RU" sz="2400">
                <a:sym typeface="Symbol" panose="05050102010706020507" pitchFamily="18" charset="2"/>
              </a:rPr>
              <a:t></a:t>
            </a:r>
            <a:r>
              <a:rPr lang="en-US" altLang="ru-RU" sz="2400"/>
              <a:t> lays-eggs(x)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Permits one to make a statement about some object without naming it</a:t>
            </a:r>
          </a:p>
          <a:p>
            <a:pPr lvl="1">
              <a:lnSpc>
                <a:spcPct val="90000"/>
              </a:lnSpc>
            </a:pPr>
            <a:endParaRPr lang="en-US" alt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F23C1F2-A9FE-4A41-8984-8FE286C4F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0473" y="429936"/>
            <a:ext cx="8951053" cy="72774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Quantifiers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AEBF754-FBDF-4A1A-833E-BFC1EC0B8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8741" y="1698071"/>
            <a:ext cx="9798342" cy="4811786"/>
          </a:xfrm>
        </p:spPr>
        <p:txBody>
          <a:bodyPr>
            <a:normAutofit/>
          </a:bodyPr>
          <a:lstStyle/>
          <a:p>
            <a:r>
              <a:rPr lang="en-US" altLang="ru-RU" dirty="0"/>
              <a:t>Universal quantifiers are often used with “implies” to form “rules”:</a:t>
            </a:r>
          </a:p>
          <a:p>
            <a:pPr lvl="1">
              <a:buFontTx/>
              <a:buNone/>
            </a:pPr>
            <a:r>
              <a:rPr lang="en-US" altLang="ru-RU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</a:t>
            </a:r>
            <a:r>
              <a:rPr lang="en-US" altLang="ru-RU" dirty="0"/>
              <a:t>x) student(x)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smart(x) means “All students are smart”</a:t>
            </a:r>
          </a:p>
          <a:p>
            <a:r>
              <a:rPr lang="en-US" altLang="ru-RU" dirty="0"/>
              <a:t>Universal quantification is </a:t>
            </a:r>
            <a:r>
              <a:rPr lang="en-US" altLang="ru-RU" i="1" dirty="0"/>
              <a:t>rarely </a:t>
            </a:r>
            <a:r>
              <a:rPr lang="en-US" altLang="ru-RU" dirty="0"/>
              <a:t>used to make blanket statements about every individual in the world: </a:t>
            </a:r>
          </a:p>
          <a:p>
            <a:pPr lvl="1">
              <a:buFontTx/>
              <a:buNone/>
            </a:pPr>
            <a:r>
              <a:rPr lang="en-US" altLang="ru-RU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</a:t>
            </a:r>
            <a:r>
              <a:rPr lang="en-US" altLang="ru-RU" dirty="0"/>
              <a:t>x)student(x)</a:t>
            </a:r>
            <a:r>
              <a:rPr lang="en-US" altLang="ru-RU" dirty="0">
                <a:sym typeface="Symbol" panose="05050102010706020507" pitchFamily="18" charset="2"/>
              </a:rPr>
              <a:t></a:t>
            </a:r>
            <a:r>
              <a:rPr lang="en-US" altLang="ru-RU" dirty="0"/>
              <a:t>smart(x) means “Everyone in the world is a student and is smart”</a:t>
            </a:r>
          </a:p>
          <a:p>
            <a:r>
              <a:rPr lang="en-US" altLang="ru-RU" dirty="0"/>
              <a:t>Existential quantifiers are usually used with “and” to specify a list of properties about an individual:</a:t>
            </a:r>
          </a:p>
          <a:p>
            <a:pPr lvl="1">
              <a:buFontTx/>
              <a:buNone/>
            </a:pPr>
            <a:r>
              <a:rPr lang="en-US" altLang="ru-RU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dirty="0"/>
              <a:t>x) student(x) </a:t>
            </a:r>
            <a:r>
              <a:rPr lang="en-US" altLang="ru-RU" dirty="0">
                <a:sym typeface="Symbol" panose="05050102010706020507" pitchFamily="18" charset="2"/>
              </a:rPr>
              <a:t></a:t>
            </a:r>
            <a:r>
              <a:rPr lang="en-US" altLang="ru-RU" dirty="0"/>
              <a:t> smart(x) means “There is a student who is smart”</a:t>
            </a:r>
          </a:p>
          <a:p>
            <a:r>
              <a:rPr lang="en-US" altLang="ru-RU" dirty="0"/>
              <a:t>A common mistake is to represent this English sentence as the FOL sentence:</a:t>
            </a:r>
          </a:p>
          <a:p>
            <a:pPr lvl="1">
              <a:buFontTx/>
              <a:buNone/>
            </a:pPr>
            <a:r>
              <a:rPr lang="en-US" altLang="ru-RU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dirty="0"/>
              <a:t>x) student(x)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smart(x) </a:t>
            </a:r>
          </a:p>
          <a:p>
            <a:pPr lvl="1"/>
            <a:r>
              <a:rPr lang="en-US" altLang="ru-RU" dirty="0"/>
              <a:t>But what happens when there is a person who is </a:t>
            </a:r>
            <a:r>
              <a:rPr lang="en-US" altLang="ru-RU" i="1" dirty="0"/>
              <a:t>not</a:t>
            </a:r>
            <a:r>
              <a:rPr lang="en-US" altLang="ru-RU" dirty="0"/>
              <a:t> a student?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7DF71763-4757-4A4E-9893-B024B88B2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85132"/>
            <a:ext cx="9601200" cy="76549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Quantifier Scope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952CC2B6-73AA-4BC3-A2C7-083F0A384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723936"/>
            <a:ext cx="10507910" cy="4230149"/>
          </a:xfrm>
        </p:spPr>
        <p:txBody>
          <a:bodyPr/>
          <a:lstStyle/>
          <a:p>
            <a:r>
              <a:rPr lang="en-US" altLang="ru-RU" dirty="0"/>
              <a:t>Switching the order of universal quantifiers </a:t>
            </a:r>
            <a:r>
              <a:rPr lang="en-US" altLang="ru-RU" i="1" dirty="0"/>
              <a:t>does not</a:t>
            </a:r>
            <a:r>
              <a:rPr lang="en-US" altLang="ru-RU" dirty="0"/>
              <a:t> change the meaning: </a:t>
            </a:r>
          </a:p>
          <a:p>
            <a:pPr lvl="1"/>
            <a:r>
              <a:rPr lang="en-US" altLang="ru-RU" sz="2400" dirty="0"/>
              <a:t>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x)(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y)P(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 </a:t>
            </a:r>
            <a:r>
              <a:rPr lang="en-US" altLang="ru-RU" sz="2400" dirty="0">
                <a:cs typeface="Times New Roman" panose="02020603050405020304" pitchFamily="18" charset="0"/>
              </a:rPr>
              <a:t>↔</a:t>
            </a:r>
            <a:r>
              <a:rPr lang="en-US" altLang="ru-RU" sz="2400" dirty="0"/>
              <a:t> 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y)(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x) P(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</a:t>
            </a:r>
            <a:endParaRPr lang="en-US" altLang="ru-RU" dirty="0"/>
          </a:p>
          <a:p>
            <a:r>
              <a:rPr lang="en-US" altLang="ru-RU" dirty="0"/>
              <a:t>Similarly, you can switch the order of existential quantifiers:</a:t>
            </a:r>
          </a:p>
          <a:p>
            <a:pPr lvl="1"/>
            <a:r>
              <a:rPr lang="en-US" altLang="ru-RU" sz="2400" dirty="0"/>
              <a:t>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x)(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y)P(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 </a:t>
            </a:r>
            <a:r>
              <a:rPr lang="en-US" altLang="ru-RU" sz="2400" dirty="0">
                <a:cs typeface="Times New Roman" panose="02020603050405020304" pitchFamily="18" charset="0"/>
              </a:rPr>
              <a:t>↔</a:t>
            </a:r>
            <a:r>
              <a:rPr lang="en-US" altLang="ru-RU" sz="2400" dirty="0"/>
              <a:t> 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y)(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x) P(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</a:t>
            </a:r>
            <a:r>
              <a:rPr lang="en-US" altLang="ru-RU" dirty="0"/>
              <a:t> </a:t>
            </a:r>
          </a:p>
          <a:p>
            <a:r>
              <a:rPr lang="en-US" altLang="ru-RU" dirty="0"/>
              <a:t>Switching the order of universals and </a:t>
            </a:r>
            <a:r>
              <a:rPr lang="en-US" altLang="ru-RU" dirty="0" err="1"/>
              <a:t>existentials</a:t>
            </a:r>
            <a:r>
              <a:rPr lang="en-US" altLang="ru-RU" dirty="0"/>
              <a:t> </a:t>
            </a:r>
            <a:r>
              <a:rPr lang="en-US" altLang="ru-RU" i="1" dirty="0"/>
              <a:t>does</a:t>
            </a:r>
            <a:r>
              <a:rPr lang="en-US" altLang="ru-RU" dirty="0"/>
              <a:t> change meaning: </a:t>
            </a:r>
          </a:p>
          <a:p>
            <a:pPr lvl="1"/>
            <a:r>
              <a:rPr lang="en-US" altLang="ru-RU" sz="2400" dirty="0"/>
              <a:t>Everyone likes someone: 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x)(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y) likes(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 </a:t>
            </a:r>
          </a:p>
          <a:p>
            <a:pPr lvl="1"/>
            <a:r>
              <a:rPr lang="en-US" altLang="ru-RU" sz="2400" dirty="0"/>
              <a:t>Someone is liked by everyone: (</a:t>
            </a:r>
            <a:r>
              <a:rPr lang="en-US" altLang="ru-RU" dirty="0">
                <a:sym typeface="Symbol" panose="05050102010706020507" pitchFamily="18" charset="2"/>
              </a:rPr>
              <a:t></a:t>
            </a:r>
            <a:r>
              <a:rPr lang="en-US" altLang="ru-RU" sz="2400" dirty="0"/>
              <a:t>y)(</a:t>
            </a:r>
            <a:r>
              <a:rPr lang="en-US" altLang="ru-RU" sz="2400" dirty="0">
                <a:sym typeface="Symbol" panose="05050102010706020507" pitchFamily="18" charset="2"/>
              </a:rPr>
              <a:t></a:t>
            </a:r>
            <a:r>
              <a:rPr lang="en-US" altLang="ru-RU" sz="2400" dirty="0"/>
              <a:t>x) likes(</a:t>
            </a:r>
            <a:r>
              <a:rPr lang="en-US" altLang="ru-RU" sz="2400" dirty="0" err="1"/>
              <a:t>x,y</a:t>
            </a:r>
            <a:r>
              <a:rPr lang="en-US" altLang="ru-RU" sz="2400" dirty="0"/>
              <a:t>)</a:t>
            </a:r>
            <a:endParaRPr lang="en-US" altLang="ru-RU" dirty="0"/>
          </a:p>
          <a:p>
            <a:endParaRPr lang="en-US" altLang="ru-R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71BA98E3-5E09-43E9-AEB1-3A600BC59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en-US" altLang="ru-RU" sz="3600" dirty="0">
                <a:solidFill>
                  <a:srgbClr val="00B050"/>
                </a:solidFill>
              </a:rPr>
              <a:t>Connections between All and Exists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93BA79A0-1298-48FD-ACD4-B559073D9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7887" y="1787553"/>
            <a:ext cx="8245680" cy="4789415"/>
          </a:xfrm>
        </p:spPr>
        <p:txBody>
          <a:bodyPr/>
          <a:lstStyle/>
          <a:p>
            <a:pPr marL="63500" indent="-63500">
              <a:buNone/>
            </a:pPr>
            <a:r>
              <a:rPr lang="en-US" altLang="ru-RU" sz="2800" dirty="0"/>
              <a:t>We can relate sentences involving </a:t>
            </a:r>
            <a:r>
              <a:rPr lang="en-US" altLang="ru-RU" sz="2800" dirty="0">
                <a:sym typeface="Symbol" panose="05050102010706020507" pitchFamily="18" charset="2"/>
              </a:rPr>
              <a:t></a:t>
            </a:r>
            <a:r>
              <a:rPr lang="en-US" altLang="ru-RU" sz="2800" dirty="0"/>
              <a:t> and </a:t>
            </a:r>
            <a:r>
              <a:rPr lang="en-US" altLang="ru-RU" sz="2800" dirty="0">
                <a:sym typeface="Symbol" panose="05050102010706020507" pitchFamily="18" charset="2"/>
              </a:rPr>
              <a:t></a:t>
            </a:r>
            <a:r>
              <a:rPr lang="en-US" altLang="ru-RU" sz="2800" dirty="0"/>
              <a:t> using De Morgan’s laws:</a:t>
            </a:r>
          </a:p>
          <a:p>
            <a:pPr lvl="2">
              <a:buFontTx/>
              <a:buNone/>
            </a:pP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</a:t>
            </a:r>
            <a:r>
              <a:rPr lang="en-US" altLang="ru-RU" sz="2800" dirty="0"/>
              <a:t>x)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P(x) </a:t>
            </a:r>
            <a:r>
              <a:rPr lang="en-US" altLang="ru-RU" sz="2800" dirty="0">
                <a:cs typeface="Times New Roman" panose="02020603050405020304" pitchFamily="18" charset="0"/>
              </a:rPr>
              <a:t>↔</a:t>
            </a:r>
            <a:r>
              <a:rPr lang="en-US" altLang="ru-RU" sz="2800" dirty="0"/>
              <a:t>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</a:t>
            </a:r>
            <a:r>
              <a:rPr lang="en-US" altLang="ru-RU" sz="2800" dirty="0"/>
              <a:t>x) P(x)</a:t>
            </a:r>
          </a:p>
          <a:p>
            <a:pPr lvl="2">
              <a:buFontTx/>
              <a:buNone/>
            </a:pP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</a:t>
            </a:r>
            <a:r>
              <a:rPr lang="en-US" altLang="ru-RU" sz="2800" dirty="0"/>
              <a:t>x) P </a:t>
            </a:r>
            <a:r>
              <a:rPr lang="en-US" altLang="ru-RU" sz="2800" dirty="0">
                <a:cs typeface="Times New Roman" panose="02020603050405020304" pitchFamily="18" charset="0"/>
              </a:rPr>
              <a:t>↔</a:t>
            </a:r>
            <a:r>
              <a:rPr lang="en-US" altLang="ru-RU" sz="2800" dirty="0"/>
              <a:t> (</a:t>
            </a:r>
            <a:r>
              <a:rPr lang="en-US" altLang="ru-RU" sz="2800" dirty="0">
                <a:sym typeface="Symbol" panose="05050102010706020507" pitchFamily="18" charset="2"/>
              </a:rPr>
              <a:t></a:t>
            </a:r>
            <a:r>
              <a:rPr lang="en-US" altLang="ru-RU" sz="2800" dirty="0"/>
              <a:t>x)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P(x)</a:t>
            </a:r>
          </a:p>
          <a:p>
            <a:pPr lvl="2">
              <a:buFontTx/>
              <a:buNone/>
            </a:pP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</a:t>
            </a:r>
            <a:r>
              <a:rPr lang="en-US" altLang="ru-RU" sz="2800" dirty="0"/>
              <a:t>x) P(x) </a:t>
            </a:r>
            <a:r>
              <a:rPr lang="en-US" altLang="ru-RU" sz="2800" dirty="0">
                <a:cs typeface="Times New Roman" panose="02020603050405020304" pitchFamily="18" charset="0"/>
              </a:rPr>
              <a:t>↔</a:t>
            </a:r>
            <a:r>
              <a:rPr lang="en-US" altLang="ru-RU" sz="2800" dirty="0"/>
              <a:t>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 (</a:t>
            </a:r>
            <a:r>
              <a:rPr lang="en-US" altLang="ru-RU" sz="2800" dirty="0">
                <a:sym typeface="Symbol" panose="05050102010706020507" pitchFamily="18" charset="2"/>
              </a:rPr>
              <a:t></a:t>
            </a:r>
            <a:r>
              <a:rPr lang="en-US" altLang="ru-RU" sz="2800" dirty="0"/>
              <a:t>x)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P(x)</a:t>
            </a:r>
          </a:p>
          <a:p>
            <a:pPr lvl="2">
              <a:buFontTx/>
              <a:buNone/>
            </a:pP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</a:t>
            </a:r>
            <a:r>
              <a:rPr lang="en-US" altLang="ru-RU" sz="2800" dirty="0"/>
              <a:t>x) P(x) </a:t>
            </a:r>
            <a:r>
              <a:rPr lang="en-US" altLang="ru-RU" sz="2800" dirty="0">
                <a:cs typeface="Times New Roman" panose="02020603050405020304" pitchFamily="18" charset="0"/>
              </a:rPr>
              <a:t>↔</a:t>
            </a:r>
            <a:r>
              <a:rPr lang="en-US" altLang="ru-RU" sz="2800" dirty="0"/>
              <a:t>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(</a:t>
            </a:r>
            <a:r>
              <a:rPr lang="en-US" altLang="ru-RU" sz="2800" dirty="0">
                <a:sym typeface="Symbol" panose="05050102010706020507" pitchFamily="18" charset="2"/>
              </a:rPr>
              <a:t></a:t>
            </a:r>
            <a:r>
              <a:rPr lang="en-US" altLang="ru-RU" sz="2800" dirty="0"/>
              <a:t>x) </a:t>
            </a:r>
            <a:r>
              <a:rPr lang="en-US" altLang="ru-RU" sz="2800" dirty="0">
                <a:sym typeface="Symbol" panose="05050102010706020507" pitchFamily="18" charset="2"/>
              </a:rPr>
              <a:t></a:t>
            </a:r>
            <a:r>
              <a:rPr lang="en-US" altLang="ru-RU" sz="2800" dirty="0"/>
              <a:t>P(x)</a:t>
            </a:r>
            <a:endParaRPr lang="en-US" altLang="ru-RU" sz="2000" dirty="0"/>
          </a:p>
          <a:p>
            <a:pPr marL="63500" indent="-63500"/>
            <a:endParaRPr lang="en-US" altLang="ru-R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93EB70E6-38FC-484F-8961-8F8FA5289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819314" cy="76549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Quantified inference rules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DC44677E-7AFA-443E-A13D-2AD783EFA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Universal instantiation</a:t>
            </a:r>
          </a:p>
          <a:p>
            <a:pPr lvl="1"/>
            <a:r>
              <a:rPr lang="en-US" altLang="ru-RU">
                <a:sym typeface="Symbol" panose="05050102010706020507" pitchFamily="18" charset="2"/>
              </a:rPr>
              <a:t>x P(x)  P(A)</a:t>
            </a:r>
          </a:p>
          <a:p>
            <a:r>
              <a:rPr lang="en-US" altLang="ru-RU">
                <a:sym typeface="Symbol" panose="05050102010706020507" pitchFamily="18" charset="2"/>
              </a:rPr>
              <a:t>Universal generalization</a:t>
            </a:r>
          </a:p>
          <a:p>
            <a:pPr lvl="1"/>
            <a:r>
              <a:rPr lang="en-US" altLang="ru-RU">
                <a:sym typeface="Symbol" panose="05050102010706020507" pitchFamily="18" charset="2"/>
              </a:rPr>
              <a:t>P(A)  P(B) …  x P(x)</a:t>
            </a:r>
          </a:p>
          <a:p>
            <a:r>
              <a:rPr lang="en-US" altLang="ru-RU">
                <a:sym typeface="Symbol" panose="05050102010706020507" pitchFamily="18" charset="2"/>
              </a:rPr>
              <a:t>Existential instantiation</a:t>
            </a:r>
          </a:p>
          <a:p>
            <a:pPr lvl="1"/>
            <a:r>
              <a:rPr lang="en-US" altLang="ru-RU">
                <a:sym typeface="Symbol" panose="05050102010706020507" pitchFamily="18" charset="2"/>
              </a:rPr>
              <a:t>x P(x) P(F)     		 </a:t>
            </a:r>
            <a:r>
              <a:rPr lang="en-US" altLang="ru-RU" b="1">
                <a:solidFill>
                  <a:schemeClr val="accent2"/>
                </a:solidFill>
                <a:sym typeface="Symbol" panose="05050102010706020507" pitchFamily="18" charset="2"/>
              </a:rPr>
              <a:t>skolem constant F</a:t>
            </a:r>
          </a:p>
          <a:p>
            <a:r>
              <a:rPr lang="en-US" altLang="ru-RU">
                <a:sym typeface="Symbol" panose="05050102010706020507" pitchFamily="18" charset="2"/>
              </a:rPr>
              <a:t>Existential generalization</a:t>
            </a:r>
          </a:p>
          <a:p>
            <a:pPr lvl="1"/>
            <a:r>
              <a:rPr lang="en-US" altLang="ru-RU">
                <a:sym typeface="Symbol" panose="05050102010706020507" pitchFamily="18" charset="2"/>
              </a:rPr>
              <a:t>P(A)  x P(x)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F53B4836-50B9-4423-9BE4-DA1AAED34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6128" y="379602"/>
            <a:ext cx="9018166" cy="75291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Translating English to FOL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2BF1DE53-8338-4171-A178-15961E481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Every gardener likes the sun.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gardener(x)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likes(</a:t>
            </a:r>
            <a:r>
              <a:rPr lang="en-US" altLang="ru-RU" sz="1800" dirty="0" err="1"/>
              <a:t>x,Sun</a:t>
            </a:r>
            <a:r>
              <a:rPr lang="en-US" altLang="ru-RU" sz="1800" dirty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You can fool some of the people all of the time.</a:t>
            </a:r>
            <a:endParaRPr lang="en-US" altLang="ru-RU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</a:t>
            </a:r>
            <a:r>
              <a:rPr lang="en-US" altLang="ru-RU" sz="1800" dirty="0"/>
              <a:t>x </a:t>
            </a: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t  person(x)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time(t)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can-fool(</a:t>
            </a:r>
            <a:r>
              <a:rPr lang="en-US" altLang="ru-RU" sz="1800" dirty="0" err="1"/>
              <a:t>x,t</a:t>
            </a:r>
            <a:r>
              <a:rPr lang="en-US" altLang="ru-RU" sz="18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You can fool all of the people some of the time.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</a:t>
            </a:r>
            <a:r>
              <a:rPr lang="en-US" altLang="ru-RU" sz="1800" dirty="0">
                <a:sym typeface="Symbol" panose="05050102010706020507" pitchFamily="18" charset="2"/>
              </a:rPr>
              <a:t></a:t>
            </a:r>
            <a:r>
              <a:rPr lang="en-US" altLang="ru-RU" sz="1800" dirty="0"/>
              <a:t>t (person(x)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time(t)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can-fool(</a:t>
            </a:r>
            <a:r>
              <a:rPr lang="en-US" altLang="ru-RU" sz="1800" dirty="0" err="1"/>
              <a:t>x,t</a:t>
            </a:r>
            <a:r>
              <a:rPr lang="en-US" altLang="ru-RU" sz="1800" dirty="0"/>
              <a:t>))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(person(x) </a:t>
            </a:r>
            <a:r>
              <a:rPr lang="en-US" altLang="ru-RU" sz="1800" dirty="0">
                <a:sym typeface="Symbol" panose="05050102010706020507" pitchFamily="18" charset="2"/>
              </a:rPr>
              <a:t> </a:t>
            </a:r>
            <a:r>
              <a:rPr lang="en-US" altLang="ru-RU" sz="1800" dirty="0"/>
              <a:t>t (time(t)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can-fool(</a:t>
            </a:r>
            <a:r>
              <a:rPr lang="en-US" altLang="ru-RU" sz="1800" dirty="0" err="1"/>
              <a:t>x,t</a:t>
            </a:r>
            <a:r>
              <a:rPr lang="en-US" altLang="ru-RU" sz="1800" dirty="0"/>
              <a:t>)))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All purple mushrooms are poisonous</a:t>
            </a:r>
            <a:r>
              <a:rPr lang="en-US" altLang="ru-RU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(mushroom(x)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purple(x))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poisonous(x)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No purple mushroom is poisonous.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</a:t>
            </a:r>
            <a:r>
              <a:rPr lang="en-US" altLang="ru-RU" sz="1800" dirty="0"/>
              <a:t>x purple(x)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mushroom(x)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poisonous(x)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 (mushroom(x)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purple(x))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poisonous(x)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There are exactly two purple mushrooms</a:t>
            </a:r>
            <a:r>
              <a:rPr lang="en-US" altLang="ru-RU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</a:t>
            </a:r>
            <a:r>
              <a:rPr lang="en-US" altLang="ru-RU" sz="1800" dirty="0"/>
              <a:t>x </a:t>
            </a:r>
            <a:r>
              <a:rPr lang="en-US" altLang="ru-RU" sz="1800" dirty="0">
                <a:sym typeface="Symbol" panose="05050102010706020507" pitchFamily="18" charset="2"/>
              </a:rPr>
              <a:t></a:t>
            </a:r>
            <a:r>
              <a:rPr lang="en-US" altLang="ru-RU" sz="1800" dirty="0"/>
              <a:t>y mushroom(x)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purple(x)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mushroom(y)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purple(y) ^ </a:t>
            </a: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(x=y) </a:t>
            </a:r>
            <a:r>
              <a:rPr lang="en-US" altLang="ru-RU" sz="1800" dirty="0">
                <a:sym typeface="Symbol" panose="05050102010706020507" pitchFamily="18" charset="2"/>
              </a:rPr>
              <a:t> </a:t>
            </a:r>
            <a:r>
              <a:rPr lang="en-US" altLang="ru-RU" sz="1800" dirty="0"/>
              <a:t>z (mushroom(z)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purple(z)) </a:t>
            </a:r>
            <a:r>
              <a:rPr lang="en-US" altLang="ru-RU" sz="1800" dirty="0">
                <a:sym typeface="Symbol" panose="05050102010706020507" pitchFamily="18" charset="2"/>
              </a:rPr>
              <a:t></a:t>
            </a:r>
            <a:r>
              <a:rPr lang="en-US" altLang="ru-RU" sz="1800" dirty="0"/>
              <a:t> ((x=z) </a:t>
            </a:r>
            <a:r>
              <a:rPr lang="en-US" altLang="ru-RU" sz="1800" dirty="0">
                <a:sym typeface="Symbol" panose="05050102010706020507" pitchFamily="18" charset="2"/>
              </a:rPr>
              <a:t></a:t>
            </a:r>
            <a:r>
              <a:rPr lang="en-US" altLang="ru-RU" sz="1800" dirty="0"/>
              <a:t> (y=z))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Clinton is not tall.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</a:t>
            </a:r>
            <a:r>
              <a:rPr lang="en-US" altLang="ru-RU" sz="1800" dirty="0"/>
              <a:t>tall(Clinton)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1800" b="1" dirty="0"/>
              <a:t>X is above Y </a:t>
            </a:r>
            <a:r>
              <a:rPr lang="en-US" altLang="ru-RU" sz="1800" b="1" dirty="0" err="1"/>
              <a:t>iff</a:t>
            </a:r>
            <a:r>
              <a:rPr lang="en-US" altLang="ru-RU" sz="1800" b="1" dirty="0"/>
              <a:t> X is on directly on top of Y or there is a pile of one or more other objects directly on top of one another starting with X and ending with Y.</a:t>
            </a:r>
            <a:endParaRPr lang="en-US" altLang="ru-RU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x </a:t>
            </a:r>
            <a:r>
              <a:rPr lang="en-US" altLang="ru-RU" sz="1800" dirty="0">
                <a:sym typeface="Symbol" panose="05050102010706020507" pitchFamily="18" charset="2"/>
              </a:rPr>
              <a:t></a:t>
            </a:r>
            <a:r>
              <a:rPr lang="en-US" altLang="ru-RU" sz="1800" dirty="0"/>
              <a:t>y above(</a:t>
            </a:r>
            <a:r>
              <a:rPr lang="en-US" altLang="ru-RU" sz="1800" dirty="0" err="1"/>
              <a:t>x,y</a:t>
            </a:r>
            <a:r>
              <a:rPr lang="en-US" altLang="ru-RU" sz="1800" dirty="0"/>
              <a:t>) </a:t>
            </a:r>
            <a:r>
              <a:rPr lang="en-US" altLang="ru-RU" sz="1800" dirty="0">
                <a:cs typeface="Times New Roman" panose="02020603050405020304" pitchFamily="18" charset="0"/>
              </a:rPr>
              <a:t>↔</a:t>
            </a:r>
            <a:r>
              <a:rPr lang="en-US" altLang="ru-RU" sz="1800" dirty="0"/>
              <a:t> (on(</a:t>
            </a:r>
            <a:r>
              <a:rPr lang="en-US" altLang="ru-RU" sz="1800" dirty="0" err="1"/>
              <a:t>x,y</a:t>
            </a:r>
            <a:r>
              <a:rPr lang="en-US" altLang="ru-RU" sz="1800" dirty="0"/>
              <a:t>) </a:t>
            </a:r>
            <a:r>
              <a:rPr lang="en-US" altLang="ru-RU" sz="1800" dirty="0">
                <a:sym typeface="Symbol" panose="05050102010706020507" pitchFamily="18" charset="2"/>
              </a:rPr>
              <a:t></a:t>
            </a:r>
            <a:r>
              <a:rPr lang="en-US" altLang="ru-RU" sz="1800" dirty="0"/>
              <a:t>  </a:t>
            </a:r>
            <a:r>
              <a:rPr lang="en-US" altLang="ru-RU" sz="1800" dirty="0">
                <a:sym typeface="Symbol" panose="05050102010706020507" pitchFamily="18" charset="2"/>
              </a:rPr>
              <a:t></a:t>
            </a:r>
            <a:r>
              <a:rPr lang="en-US" altLang="ru-RU" sz="1800" dirty="0"/>
              <a:t>z (on(</a:t>
            </a:r>
            <a:r>
              <a:rPr lang="en-US" altLang="ru-RU" sz="1800" dirty="0" err="1"/>
              <a:t>x,z</a:t>
            </a:r>
            <a:r>
              <a:rPr lang="en-US" altLang="ru-RU" sz="1800" dirty="0"/>
              <a:t>) </a:t>
            </a:r>
            <a:r>
              <a:rPr lang="en-US" altLang="ru-RU" sz="1800" dirty="0">
                <a:sym typeface="Symbol" panose="05050102010706020507" pitchFamily="18" charset="2"/>
              </a:rPr>
              <a:t></a:t>
            </a:r>
            <a:r>
              <a:rPr lang="en-US" altLang="ru-RU" sz="1800" dirty="0"/>
              <a:t> above(</a:t>
            </a:r>
            <a:r>
              <a:rPr lang="en-US" altLang="ru-RU" sz="1800" dirty="0" err="1"/>
              <a:t>z,y</a:t>
            </a:r>
            <a:r>
              <a:rPr lang="en-US" altLang="ru-RU" sz="1800" dirty="0"/>
              <a:t>)))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1800" dirty="0"/>
          </a:p>
        </p:txBody>
      </p:sp>
      <p:sp>
        <p:nvSpPr>
          <p:cNvPr id="119812" name="Text Box 4">
            <a:extLst>
              <a:ext uri="{FF2B5EF4-FFF2-40B4-BE49-F238E27FC236}">
                <a16:creationId xmlns:a16="http://schemas.microsoft.com/office/drawing/2014/main" id="{ED51070C-1BA5-4FFB-9F3C-1B8E9214D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1" y="2667000"/>
            <a:ext cx="1202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>
                <a:solidFill>
                  <a:srgbClr val="FF0000"/>
                </a:solidFill>
              </a:rPr>
              <a:t>Equivalent</a:t>
            </a:r>
          </a:p>
        </p:txBody>
      </p:sp>
      <p:sp>
        <p:nvSpPr>
          <p:cNvPr id="119813" name="Line 5">
            <a:extLst>
              <a:ext uri="{FF2B5EF4-FFF2-40B4-BE49-F238E27FC236}">
                <a16:creationId xmlns:a16="http://schemas.microsoft.com/office/drawing/2014/main" id="{A40334BB-8A50-4627-89D1-C131828B11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0" y="28194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14" name="Line 6">
            <a:extLst>
              <a:ext uri="{FF2B5EF4-FFF2-40B4-BE49-F238E27FC236}">
                <a16:creationId xmlns:a16="http://schemas.microsoft.com/office/drawing/2014/main" id="{54B4FD65-8579-4555-A988-C57CFC3DD6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29718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15" name="Text Box 7">
            <a:extLst>
              <a:ext uri="{FF2B5EF4-FFF2-40B4-BE49-F238E27FC236}">
                <a16:creationId xmlns:a16="http://schemas.microsoft.com/office/drawing/2014/main" id="{7A37214B-0910-4EEF-B284-93349D002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1" y="4114800"/>
            <a:ext cx="1202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>
                <a:solidFill>
                  <a:srgbClr val="FF0000"/>
                </a:solidFill>
              </a:rPr>
              <a:t>Equivalent</a:t>
            </a:r>
          </a:p>
        </p:txBody>
      </p:sp>
      <p:sp>
        <p:nvSpPr>
          <p:cNvPr id="119816" name="Line 8">
            <a:extLst>
              <a:ext uri="{FF2B5EF4-FFF2-40B4-BE49-F238E27FC236}">
                <a16:creationId xmlns:a16="http://schemas.microsoft.com/office/drawing/2014/main" id="{2D04D350-9DF0-41C1-A78E-59DD013006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4267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17" name="Line 9">
            <a:extLst>
              <a:ext uri="{FF2B5EF4-FFF2-40B4-BE49-F238E27FC236}">
                <a16:creationId xmlns:a16="http://schemas.microsoft.com/office/drawing/2014/main" id="{3E2D1201-595F-43F0-8F2E-8EF0556ECD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44196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/>
      <p:bldP spid="1198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1017CA41-0D08-467D-B074-982C22516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4761" y="312490"/>
            <a:ext cx="8419050" cy="87874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Propositional logic (PL)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A7B6B69E-D505-4B0C-89EB-3B908A29A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9683" y="1371600"/>
            <a:ext cx="9169167" cy="5331204"/>
          </a:xfrm>
        </p:spPr>
        <p:txBody>
          <a:bodyPr>
            <a:normAutofit/>
          </a:bodyPr>
          <a:lstStyle/>
          <a:p>
            <a:r>
              <a:rPr lang="en-US" altLang="ru-RU" dirty="0"/>
              <a:t>A simple language useful for showing key ideas and definitions </a:t>
            </a:r>
          </a:p>
          <a:p>
            <a:r>
              <a:rPr lang="en-US" altLang="ru-RU" dirty="0"/>
              <a:t>User defines a set of propositional symbols, like P and Q. </a:t>
            </a:r>
          </a:p>
          <a:p>
            <a:r>
              <a:rPr lang="en-US" altLang="ru-RU" dirty="0"/>
              <a:t>User defines the </a:t>
            </a:r>
            <a:r>
              <a:rPr lang="en-US" altLang="ru-RU" b="1" dirty="0"/>
              <a:t>semantics</a:t>
            </a:r>
            <a:r>
              <a:rPr lang="en-US" altLang="ru-RU" dirty="0"/>
              <a:t> of each propositional symbol: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P means “It is hot”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Q means “It is humid”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R means “It is raining”</a:t>
            </a:r>
            <a:endParaRPr lang="en-US" altLang="ru-RU" sz="2400" dirty="0"/>
          </a:p>
          <a:p>
            <a:r>
              <a:rPr lang="en-US" altLang="ru-RU" dirty="0"/>
              <a:t>A sentence (well formed formula) is defined as follows: 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A symbol is a sentence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If S is a sentence, then </a:t>
            </a:r>
            <a:r>
              <a:rPr lang="en-US" altLang="ru-RU" dirty="0">
                <a:sym typeface="Symbol" panose="05050102010706020507" pitchFamily="18" charset="2"/>
              </a:rPr>
              <a:t></a:t>
            </a:r>
            <a:r>
              <a:rPr lang="en-US" altLang="ru-RU" dirty="0"/>
              <a:t>S is a sentence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If S is a sentence, then (S) is a sentence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If S and T are sentences, then (S </a:t>
            </a:r>
            <a:r>
              <a:rPr lang="en-US" altLang="ru-RU" dirty="0">
                <a:sym typeface="Symbol" panose="05050102010706020507" pitchFamily="18" charset="2"/>
              </a:rPr>
              <a:t></a:t>
            </a:r>
            <a:r>
              <a:rPr lang="en-US" altLang="ru-RU" dirty="0"/>
              <a:t> T), (S </a:t>
            </a:r>
            <a:r>
              <a:rPr lang="en-US" altLang="ru-RU" dirty="0">
                <a:sym typeface="Symbol" panose="05050102010706020507" pitchFamily="18" charset="2"/>
              </a:rPr>
              <a:t></a:t>
            </a:r>
            <a:r>
              <a:rPr lang="en-US" altLang="ru-RU" dirty="0"/>
              <a:t> T), (S </a:t>
            </a:r>
            <a:r>
              <a:rPr lang="en-US" altLang="ru-RU" dirty="0">
                <a:sym typeface="Symbol" panose="05050102010706020507" pitchFamily="18" charset="2"/>
              </a:rPr>
              <a:t></a:t>
            </a:r>
            <a:r>
              <a:rPr lang="en-US" altLang="ru-RU" dirty="0"/>
              <a:t> T), and (S </a:t>
            </a:r>
            <a:r>
              <a:rPr lang="en-US" altLang="ru-RU" dirty="0">
                <a:cs typeface="Times New Roman" panose="02020603050405020304" pitchFamily="18" charset="0"/>
              </a:rPr>
              <a:t>↔</a:t>
            </a:r>
            <a:r>
              <a:rPr lang="en-US" altLang="ru-RU" dirty="0"/>
              <a:t> T) are sentences</a:t>
            </a:r>
          </a:p>
          <a:p>
            <a:pPr lvl="1">
              <a:lnSpc>
                <a:spcPct val="90000"/>
              </a:lnSpc>
            </a:pPr>
            <a:r>
              <a:rPr lang="en-US" altLang="ru-RU" dirty="0"/>
              <a:t>A sentence results from a finite number of applications of the above rules</a:t>
            </a:r>
            <a:endParaRPr lang="en-US" altLang="ru-RU" sz="2400" dirty="0"/>
          </a:p>
          <a:p>
            <a:pPr lvl="1"/>
            <a:endParaRPr lang="en-US" alt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68A4E39C-6DFE-4979-A63C-DD9007EB5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490756"/>
            <a:ext cx="8153400" cy="936072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Some terms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A9D7F899-EED6-42CF-B1E5-E746D6FB2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9504028" cy="4386044"/>
          </a:xfrm>
        </p:spPr>
        <p:txBody>
          <a:bodyPr/>
          <a:lstStyle/>
          <a:p>
            <a:r>
              <a:rPr lang="en-US" altLang="ru-RU" dirty="0"/>
              <a:t>The meaning or </a:t>
            </a:r>
            <a:r>
              <a:rPr lang="en-US" altLang="ru-RU" b="1" dirty="0">
                <a:solidFill>
                  <a:schemeClr val="accent2"/>
                </a:solidFill>
              </a:rPr>
              <a:t>semantics</a:t>
            </a:r>
            <a:r>
              <a:rPr lang="en-US" altLang="ru-RU" dirty="0"/>
              <a:t> of a sentence determines its </a:t>
            </a:r>
            <a:r>
              <a:rPr lang="en-US" altLang="ru-RU" b="1" dirty="0">
                <a:solidFill>
                  <a:schemeClr val="accent2"/>
                </a:solidFill>
              </a:rPr>
              <a:t>interpretation</a:t>
            </a:r>
            <a:r>
              <a:rPr lang="en-US" altLang="ru-RU" dirty="0"/>
              <a:t>. </a:t>
            </a:r>
          </a:p>
          <a:p>
            <a:r>
              <a:rPr lang="en-US" altLang="ru-RU" dirty="0"/>
              <a:t>Given the truth values of all symbols in a sentence, it can be “evaluated” to determine its </a:t>
            </a:r>
            <a:r>
              <a:rPr lang="en-US" altLang="ru-RU" b="1" dirty="0">
                <a:solidFill>
                  <a:schemeClr val="accent2"/>
                </a:solidFill>
              </a:rPr>
              <a:t>truth value</a:t>
            </a:r>
            <a:r>
              <a:rPr lang="en-US" altLang="ru-RU" dirty="0"/>
              <a:t> (True or False). </a:t>
            </a:r>
          </a:p>
          <a:p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model</a:t>
            </a:r>
            <a:r>
              <a:rPr lang="en-US" altLang="ru-RU" dirty="0"/>
              <a:t> for a KB is a “possible world” (assignment of truth values to propositional symbols) in which each sentence in the KB is True. </a:t>
            </a:r>
          </a:p>
          <a:p>
            <a:endParaRPr lang="en-US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5510ADFA-A962-467D-B15C-8A3B123C2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92488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More terms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040D86DD-079F-436E-A441-3C18E703C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dirty="0"/>
              <a:t>A </a:t>
            </a:r>
            <a:r>
              <a:rPr lang="en-US" altLang="ru-RU" b="1" dirty="0">
                <a:solidFill>
                  <a:schemeClr val="accent2"/>
                </a:solidFill>
              </a:rPr>
              <a:t>valid sentence</a:t>
            </a:r>
            <a:r>
              <a:rPr lang="en-US" altLang="ru-RU" dirty="0"/>
              <a:t> or </a:t>
            </a:r>
            <a:r>
              <a:rPr lang="en-US" altLang="ru-RU" b="1" dirty="0">
                <a:solidFill>
                  <a:schemeClr val="accent2"/>
                </a:solidFill>
              </a:rPr>
              <a:t>tautology</a:t>
            </a:r>
            <a:r>
              <a:rPr lang="en-US" altLang="ru-RU" dirty="0"/>
              <a:t> is a sentence that is True under all interpretations, no matter what the world is actually like or how the semantics are defined. Example: “It’s raining or it’s not raining.”</a:t>
            </a:r>
          </a:p>
          <a:p>
            <a:pPr>
              <a:lnSpc>
                <a:spcPct val="90000"/>
              </a:lnSpc>
            </a:pPr>
            <a:r>
              <a:rPr lang="en-US" altLang="ru-RU" dirty="0"/>
              <a:t>An </a:t>
            </a:r>
            <a:r>
              <a:rPr lang="en-US" altLang="ru-RU" b="1" dirty="0">
                <a:solidFill>
                  <a:schemeClr val="accent2"/>
                </a:solidFill>
              </a:rPr>
              <a:t>inconsistent sentence</a:t>
            </a:r>
            <a:r>
              <a:rPr lang="en-US" altLang="ru-RU" dirty="0"/>
              <a:t> or </a:t>
            </a:r>
            <a:r>
              <a:rPr lang="en-US" altLang="ru-RU" b="1" dirty="0">
                <a:solidFill>
                  <a:schemeClr val="accent2"/>
                </a:solidFill>
              </a:rPr>
              <a:t>contradictio</a:t>
            </a:r>
            <a:r>
              <a:rPr lang="en-US" altLang="ru-RU" dirty="0">
                <a:solidFill>
                  <a:schemeClr val="accent2"/>
                </a:solidFill>
              </a:rPr>
              <a:t>n</a:t>
            </a:r>
            <a:r>
              <a:rPr lang="en-US" altLang="ru-RU" dirty="0"/>
              <a:t> is a sentence that is False under all interpretations. The world is never like what it describes, as in “It’s raining and it’s not raining.”</a:t>
            </a:r>
          </a:p>
          <a:p>
            <a:pPr>
              <a:lnSpc>
                <a:spcPct val="90000"/>
              </a:lnSpc>
            </a:pPr>
            <a:r>
              <a:rPr lang="en-US" altLang="ru-RU" b="1" dirty="0">
                <a:solidFill>
                  <a:schemeClr val="accent2"/>
                </a:solidFill>
              </a:rPr>
              <a:t>P entails Q</a:t>
            </a:r>
            <a:r>
              <a:rPr lang="en-US" altLang="ru-RU" dirty="0"/>
              <a:t>, written P |= Q, means that whenever P is True, so is Q. In other words, all models of P are also models of Q.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2225AA99-8008-4FCC-8DF2-D6DB2A1A0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79602"/>
            <a:ext cx="7772400" cy="86196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Truth tables</a:t>
            </a:r>
          </a:p>
        </p:txBody>
      </p:sp>
      <p:pic>
        <p:nvPicPr>
          <p:cNvPr id="290819" name="Picture 3">
            <a:extLst>
              <a:ext uri="{FF2B5EF4-FFF2-40B4-BE49-F238E27FC236}">
                <a16:creationId xmlns:a16="http://schemas.microsoft.com/office/drawing/2014/main" id="{5BE2CACA-14DA-4CEA-89B7-C1A5AFEDB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54" y="1587619"/>
            <a:ext cx="5492692" cy="455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9232ED63-F045-4700-B2BC-9D3207726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06095"/>
            <a:ext cx="8169275" cy="685800"/>
          </a:xfrm>
        </p:spPr>
        <p:txBody>
          <a:bodyPr/>
          <a:lstStyle/>
          <a:p>
            <a:pPr algn="ctr"/>
            <a:r>
              <a:rPr lang="en-US" altLang="ru-RU" sz="3600" dirty="0">
                <a:solidFill>
                  <a:srgbClr val="00B050"/>
                </a:solidFill>
              </a:rPr>
              <a:t>Truth tables II</a:t>
            </a:r>
          </a:p>
        </p:txBody>
      </p:sp>
      <p:pic>
        <p:nvPicPr>
          <p:cNvPr id="292867" name="Picture 3">
            <a:extLst>
              <a:ext uri="{FF2B5EF4-FFF2-40B4-BE49-F238E27FC236}">
                <a16:creationId xmlns:a16="http://schemas.microsoft.com/office/drawing/2014/main" id="{F5675B03-67BF-47F1-B1BB-86CE08A17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8382000" cy="15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2868" name="Picture 4">
            <a:extLst>
              <a:ext uri="{FF2B5EF4-FFF2-40B4-BE49-F238E27FC236}">
                <a16:creationId xmlns:a16="http://schemas.microsoft.com/office/drawing/2014/main" id="{3BB17A05-19E7-46E4-B149-49E3348FE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724400"/>
            <a:ext cx="8229600" cy="149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2869" name="Text Box 5">
            <a:extLst>
              <a:ext uri="{FF2B5EF4-FFF2-40B4-BE49-F238E27FC236}">
                <a16:creationId xmlns:a16="http://schemas.microsoft.com/office/drawing/2014/main" id="{D22140FD-4E94-4F91-B5ED-5DB0B5815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1465853"/>
            <a:ext cx="2896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The five logical connectives:</a:t>
            </a:r>
          </a:p>
        </p:txBody>
      </p:sp>
      <p:sp>
        <p:nvSpPr>
          <p:cNvPr id="292870" name="Text Box 6">
            <a:extLst>
              <a:ext uri="{FF2B5EF4-FFF2-40B4-BE49-F238E27FC236}">
                <a16:creationId xmlns:a16="http://schemas.microsoft.com/office/drawing/2014/main" id="{0BA2688E-48DB-40B8-AB62-00F0162B7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079875"/>
            <a:ext cx="21768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/>
              <a:t>A complex sentence: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>
            <a:extLst>
              <a:ext uri="{FF2B5EF4-FFF2-40B4-BE49-F238E27FC236}">
                <a16:creationId xmlns:a16="http://schemas.microsoft.com/office/drawing/2014/main" id="{F315AA1D-0BED-413A-AB9B-4701E6975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1809" y="438325"/>
            <a:ext cx="8548382" cy="95424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00B050"/>
                </a:solidFill>
              </a:rPr>
              <a:t>Models of complex sentences</a:t>
            </a:r>
          </a:p>
        </p:txBody>
      </p:sp>
      <p:pic>
        <p:nvPicPr>
          <p:cNvPr id="294915" name="Picture 3">
            <a:extLst>
              <a:ext uri="{FF2B5EF4-FFF2-40B4-BE49-F238E27FC236}">
                <a16:creationId xmlns:a16="http://schemas.microsoft.com/office/drawing/2014/main" id="{A2DBC70D-EACE-4866-B9D8-68891E847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375" y="1714500"/>
            <a:ext cx="579120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29</TotalTime>
  <Words>3240</Words>
  <Application>Microsoft Office PowerPoint</Application>
  <PresentationFormat>Широкоэкранный</PresentationFormat>
  <Paragraphs>329</Paragraphs>
  <Slides>35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Calibri</vt:lpstr>
      <vt:lpstr>Franklin Gothic Book</vt:lpstr>
      <vt:lpstr>Symbol</vt:lpstr>
      <vt:lpstr>Times New Roman</vt:lpstr>
      <vt:lpstr>Уголки</vt:lpstr>
      <vt:lpstr>The lecture 6</vt:lpstr>
      <vt:lpstr>Propositional logic</vt:lpstr>
      <vt:lpstr>Examples of PL sentences</vt:lpstr>
      <vt:lpstr>Propositional logic (PL)</vt:lpstr>
      <vt:lpstr>Some terms</vt:lpstr>
      <vt:lpstr>More terms</vt:lpstr>
      <vt:lpstr>Truth tables</vt:lpstr>
      <vt:lpstr>Truth tables II</vt:lpstr>
      <vt:lpstr>Models of complex sentences</vt:lpstr>
      <vt:lpstr>Inference rules</vt:lpstr>
      <vt:lpstr>Sound rules of inference</vt:lpstr>
      <vt:lpstr>Soundness of modus ponens</vt:lpstr>
      <vt:lpstr>Horn sentences</vt:lpstr>
      <vt:lpstr>Entailment and derivation</vt:lpstr>
      <vt:lpstr>Two important properties for inference</vt:lpstr>
      <vt:lpstr>Propositional logic is a weak language</vt:lpstr>
      <vt:lpstr>Example</vt:lpstr>
      <vt:lpstr>Example II</vt:lpstr>
      <vt:lpstr>The “Hunt the Wumpus” agent</vt:lpstr>
      <vt:lpstr>After the third move</vt:lpstr>
      <vt:lpstr>Proving W13</vt:lpstr>
      <vt:lpstr>Problems with the propositional Wumpus hunter </vt:lpstr>
      <vt:lpstr>Summary</vt:lpstr>
      <vt:lpstr>First-Order Logic</vt:lpstr>
      <vt:lpstr>Outline</vt:lpstr>
      <vt:lpstr>First-order logic</vt:lpstr>
      <vt:lpstr>User provides</vt:lpstr>
      <vt:lpstr>FOL Provides</vt:lpstr>
      <vt:lpstr>Sentences are built from terms and atoms</vt:lpstr>
      <vt:lpstr>Quantifiers</vt:lpstr>
      <vt:lpstr>Quantifiers</vt:lpstr>
      <vt:lpstr>Quantifier Scope</vt:lpstr>
      <vt:lpstr>Connections between All and Exists</vt:lpstr>
      <vt:lpstr>Quantified inference rules</vt:lpstr>
      <vt:lpstr>Translating English to FOL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Карюкин Владислав</dc:creator>
  <cp:lastModifiedBy>Карюкин Владислав</cp:lastModifiedBy>
  <cp:revision>4</cp:revision>
  <dcterms:created xsi:type="dcterms:W3CDTF">2020-09-29T18:22:42Z</dcterms:created>
  <dcterms:modified xsi:type="dcterms:W3CDTF">2020-09-29T18:51:55Z</dcterms:modified>
</cp:coreProperties>
</file>